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36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312" r:id="rId14"/>
    <p:sldId id="313" r:id="rId15"/>
    <p:sldId id="274" r:id="rId16"/>
    <p:sldId id="276" r:id="rId17"/>
    <p:sldId id="277" r:id="rId18"/>
    <p:sldId id="278" r:id="rId19"/>
    <p:sldId id="310" r:id="rId20"/>
    <p:sldId id="257" r:id="rId21"/>
    <p:sldId id="311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 Macyte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D7A"/>
    <a:srgbClr val="E7186D"/>
    <a:srgbClr val="F7962D"/>
    <a:srgbClr val="8CBD3F"/>
    <a:srgbClr val="BCC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5F3E0C"/>
          </a:solidFill>
        </a:fill>
      </a:tcStyle>
    </a:band2H>
    <a:firstCol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F3E0C"/>
          </a:solidFill>
        </a:fill>
      </a:tcStyle>
    </a:lastRow>
    <a:firstRow>
      <a:tcTxStyle b="on" i="off">
        <a:fontRef idx="minor">
          <a:srgbClr val="5F3E0C"/>
        </a:fontRef>
        <a:srgbClr val="5F3E0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67" d="100"/>
          <a:sy n="67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4T14:52:19.979" idx="1">
    <p:pos x="6511" y="-2178"/>
    <p:text>USE THIS SLIDE TO DESCRIBE THE TARGET AUDIENCE
BRANDS AND APPS - TRY TO MATCH OUR INVENTORY; WHAT WOULD THEY USE?</p:text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4T21:15:36.712" idx="2">
    <p:pos x="6649" y="-2270"/>
    <p:text>ADD COMMENT - WHY DO YOU THINK INTEREST TARGETING IS SUITABLE?
ADD REACH NUMBERS OF RELEVANT CATEGORIES &amp; CHANGE SCREENSHOTS IN BUBBLES</p:text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8F19-CF4C-49FC-BE31-B15FB0A9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0E2B5-34BB-431A-B0CE-46575574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24C6B-8A88-4BB6-BD77-0B031651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4EF6B-6AC7-4811-AAB7-0B186FDD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010C7-C765-4996-A7A4-EA7A53D9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4D9612-2100-43A5-8998-1F4D3EC44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8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5005-862C-4A3F-A7A5-CCCEB3DA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6BED9-E674-42D3-BE6C-E0C837052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5D6F1-4A89-49D1-AC4E-0756B398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ECC-CE96-4F18-91AC-3E34A1C3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F3283-D375-4663-9346-BC47362C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DCF49-0CBF-47FB-B127-930B265D3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7363"/>
            <a:ext cx="3505200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422A6-0803-494B-9B3E-06182C7F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3200" cy="7748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AE6E-BC46-4F23-BBA4-2FCB706D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92C7-99EF-4FDA-9E82-EDF332E5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812F-D041-409F-A57C-768CA9B0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081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"/>
          <p:cNvSpPr/>
          <p:nvPr/>
        </p:nvSpPr>
        <p:spPr>
          <a:xfrm>
            <a:off x="0" y="4876800"/>
            <a:ext cx="16256000" cy="426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46" y="0"/>
                </a:moveTo>
                <a:cubicBezTo>
                  <a:pt x="13608" y="0"/>
                  <a:pt x="19284" y="5902"/>
                  <a:pt x="21449" y="14173"/>
                </a:cubicBezTo>
                <a:lnTo>
                  <a:pt x="21600" y="14799"/>
                </a:lnTo>
                <a:lnTo>
                  <a:pt x="21600" y="21600"/>
                </a:lnTo>
                <a:lnTo>
                  <a:pt x="0" y="21600"/>
                </a:lnTo>
                <a:lnTo>
                  <a:pt x="0" y="2329"/>
                </a:lnTo>
                <a:lnTo>
                  <a:pt x="937" y="1697"/>
                </a:lnTo>
                <a:cubicBezTo>
                  <a:pt x="2784" y="604"/>
                  <a:pt x="4815" y="0"/>
                  <a:pt x="6946" y="0"/>
                </a:cubicBezTo>
                <a:close/>
              </a:path>
            </a:pathLst>
          </a:custGeom>
          <a:gradFill>
            <a:gsLst>
              <a:gs pos="0">
                <a:srgbClr val="7F2FFF"/>
              </a:gs>
              <a:gs pos="100000">
                <a:srgbClr val="AB3DFF"/>
              </a:gs>
            </a:gsLst>
          </a:gradFill>
          <a:ln w="12700">
            <a:miter lim="400000"/>
          </a:ln>
        </p:spPr>
        <p:txBody>
          <a:bodyPr tIns="60959" bIns="6095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1061" name="Image"/>
          <p:cNvSpPr>
            <a:spLocks noGrp="1"/>
          </p:cNvSpPr>
          <p:nvPr>
            <p:ph type="pic" sz="quarter" idx="21"/>
          </p:nvPr>
        </p:nvSpPr>
        <p:spPr>
          <a:xfrm>
            <a:off x="9116703" y="2884224"/>
            <a:ext cx="3985147" cy="3985147"/>
          </a:xfrm>
          <a:prstGeom prst="rect">
            <a:avLst/>
          </a:prstGeom>
        </p:spPr>
        <p:txBody>
          <a:bodyPr tIns="45719" bIns="45719"/>
          <a:lstStyle/>
          <a:p>
            <a:endParaRPr/>
          </a:p>
        </p:txBody>
      </p:sp>
      <p:pic>
        <p:nvPicPr>
          <p:cNvPr id="1062" name="Eskimi_DSP_.png" descr="Eskimi_DSP_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579" y="150798"/>
            <a:ext cx="2188157" cy="979899"/>
          </a:xfrm>
          <a:prstGeom prst="rect">
            <a:avLst/>
          </a:prstGeom>
          <a:ln w="12700">
            <a:miter lim="400000"/>
          </a:ln>
        </p:spPr>
      </p:pic>
      <p:sp>
        <p:nvSpPr>
          <p:cNvPr id="1063" name="Line"/>
          <p:cNvSpPr/>
          <p:nvPr/>
        </p:nvSpPr>
        <p:spPr>
          <a:xfrm flipV="1">
            <a:off x="15699058" y="640807"/>
            <a:ext cx="575661" cy="1"/>
          </a:xfrm>
          <a:prstGeom prst="line">
            <a:avLst/>
          </a:prstGeom>
          <a:ln w="812800">
            <a:solidFill>
              <a:srgbClr val="7F2FFF"/>
            </a:solidFill>
            <a:miter lim="400000"/>
          </a:ln>
        </p:spPr>
        <p:txBody>
          <a:bodyPr lIns="0" tIns="0" rIns="0" bIns="0"/>
          <a:lstStyle/>
          <a:p>
            <a:endParaRPr sz="2000"/>
          </a:p>
        </p:txBody>
      </p:sp>
      <p:sp>
        <p:nvSpPr>
          <p:cNvPr id="1064" name="TECH STACK"/>
          <p:cNvSpPr txBox="1">
            <a:spLocks noGrp="1"/>
          </p:cNvSpPr>
          <p:nvPr>
            <p:ph type="body" sz="quarter" idx="22"/>
          </p:nvPr>
        </p:nvSpPr>
        <p:spPr>
          <a:xfrm>
            <a:off x="3711675" y="249647"/>
            <a:ext cx="11868451" cy="7489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67"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TECH STACK</a:t>
            </a:r>
          </a:p>
        </p:txBody>
      </p:sp>
      <p:sp>
        <p:nvSpPr>
          <p:cNvPr id="10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4278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CH STACK"/>
          <p:cNvSpPr txBox="1">
            <a:spLocks noGrp="1"/>
          </p:cNvSpPr>
          <p:nvPr>
            <p:ph type="body" sz="quarter" idx="21"/>
          </p:nvPr>
        </p:nvSpPr>
        <p:spPr>
          <a:xfrm>
            <a:off x="3711675" y="249647"/>
            <a:ext cx="11868451" cy="7489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4267">
                <a:solidFill>
                  <a:srgbClr val="53535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TECH STACK</a:t>
            </a:r>
          </a:p>
        </p:txBody>
      </p:sp>
      <p:pic>
        <p:nvPicPr>
          <p:cNvPr id="465" name="tech.png" descr="tec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322" y="493461"/>
            <a:ext cx="1857293" cy="431871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"/>
          <p:cNvSpPr/>
          <p:nvPr/>
        </p:nvSpPr>
        <p:spPr>
          <a:xfrm rot="10800000">
            <a:off x="-4289" y="4754005"/>
            <a:ext cx="3966099" cy="439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5" h="20560" extrusionOk="0">
                <a:moveTo>
                  <a:pt x="1638" y="0"/>
                </a:moveTo>
                <a:cubicBezTo>
                  <a:pt x="-1235" y="5322"/>
                  <a:pt x="-326" y="12028"/>
                  <a:pt x="4350" y="16473"/>
                </a:cubicBezTo>
                <a:cubicBezTo>
                  <a:pt x="8694" y="20603"/>
                  <a:pt x="15049" y="21600"/>
                  <a:pt x="20365" y="19479"/>
                </a:cubicBezTo>
                <a:lnTo>
                  <a:pt x="20365" y="0"/>
                </a:lnTo>
                <a:lnTo>
                  <a:pt x="1638" y="0"/>
                </a:lnTo>
                <a:close/>
              </a:path>
            </a:pathLst>
          </a:custGeom>
          <a:solidFill>
            <a:srgbClr val="6813D9"/>
          </a:solidFill>
          <a:ln w="12700">
            <a:miter lim="400000"/>
          </a:ln>
        </p:spPr>
        <p:txBody>
          <a:bodyPr tIns="60959" bIns="60959" anchor="ctr"/>
          <a:lstStyle/>
          <a:p>
            <a:endParaRPr sz="2000"/>
          </a:p>
        </p:txBody>
      </p:sp>
      <p:sp>
        <p:nvSpPr>
          <p:cNvPr id="467" name="Line"/>
          <p:cNvSpPr/>
          <p:nvPr/>
        </p:nvSpPr>
        <p:spPr>
          <a:xfrm flipV="1">
            <a:off x="15699058" y="640807"/>
            <a:ext cx="575661" cy="1"/>
          </a:xfrm>
          <a:prstGeom prst="line">
            <a:avLst/>
          </a:prstGeom>
          <a:ln w="812800">
            <a:solidFill>
              <a:srgbClr val="6C28D9"/>
            </a:solidFill>
            <a:miter lim="400000"/>
          </a:ln>
        </p:spPr>
        <p:txBody>
          <a:bodyPr lIns="0" tIns="0" rIns="0" bIns="0"/>
          <a:lstStyle/>
          <a:p>
            <a:endParaRPr sz="2000"/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9778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7196-9275-4EF9-8D52-A27515AF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1FE8-2259-4D71-8556-5BF745DE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E9C8-E8E6-47EE-94A6-FE1CA624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7B539-4864-446D-B878-CB226BFE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C627-DE8F-478E-A065-1497A848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A10AB1-34A2-4B48-80A7-1D991BEEB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3F5C-A4C8-453D-BA58-B1BFD222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F052F-3000-4D0E-BEDA-D2717BF99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120EE-5F63-4B72-9602-6187E852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63EC5-241D-464D-B6A2-1C11F000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C7F2-5243-4FA3-BDCE-4832F671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46A226-71F5-4B4F-84BE-5E5390F3A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0113-4777-43D7-927E-E59035E5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EB9C-4619-4473-A42D-00FA3E8C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D62BF-0141-401E-97AF-DD508AC88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4200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8722F-772A-4C96-8E51-EC8ADC73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261E2-5FA3-4BE4-941D-470DBFDD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3B41D-48BB-46C4-9CE1-664F4F87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C2B5-2E54-4D3B-AF05-1E9862CA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6340-A4AC-4F00-B0D4-3F25BB67C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F038D-6289-41D7-AAFA-74964465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2F1F1-83CC-48D5-AE76-E3A37B32E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AD20F-F8F5-4213-AE0C-C8FE559A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B7D82-3249-4201-9546-1496CC54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4F53C-4399-4EAC-B448-0BD4DA3F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B6C13-E55F-46D7-971C-44BE56F1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649E-F324-44E7-9EC8-CBEBC665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F6C3-1391-4EE8-8BED-3CDE09FC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DDE2A-8D8D-464E-BB18-64C39DA1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A7DFB-92EA-4D32-8973-8FF62875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2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25F58-4217-4A40-8C90-1A8DBF1B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8FDAB-040D-4D0D-86B0-6EA0C03F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8D42D-61FB-4F4F-A08B-669D3E3F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1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D5CE-DDCE-443E-8E3C-22ED5340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BAA6-2D15-48CA-BF77-F856358C0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96758-3FD9-455D-81EA-0737E0044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28327-F5FC-43B8-AB46-FFCB243A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BF591-FF75-4D80-91DD-AD13BCF2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DC84B-C852-4291-AC8A-A66F5A59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776C-8B66-4E9D-9FAD-D9B23CCD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18F18-324C-43ED-9C71-6F5FBEAD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21DD4-89D6-4BC1-ABDD-0856010B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D05F-27D6-407B-B5C9-657CCD6B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30924-A5A6-4080-929B-1F4C4F73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E6616-F0B5-48E0-BDD6-3D019C94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2491A-0EE0-48DC-B91C-6EE89231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1D342-66A9-4DCC-90C4-DEE95C22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850F-8971-44FE-B403-293F45299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983E-C062-47AD-99E4-A5E9F8A0E69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8DE8-5AB0-44EB-8F35-362F3A664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7A07-B43A-4D3A-8F77-1E179ED6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04A0-A3D8-4CF7-B080-2403730DAD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93CFE0-A609-4A00-A50D-0AF4041C962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94" r:id="rId13"/>
    <p:sldLayoutId id="21474837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13" Type="http://schemas.openxmlformats.org/officeDocument/2006/relationships/image" Target="../media/image77.tiff"/><Relationship Id="rId18" Type="http://schemas.openxmlformats.org/officeDocument/2006/relationships/image" Target="../media/image82.tiff"/><Relationship Id="rId3" Type="http://schemas.openxmlformats.org/officeDocument/2006/relationships/image" Target="../media/image67.tiff"/><Relationship Id="rId21" Type="http://schemas.openxmlformats.org/officeDocument/2006/relationships/image" Target="../media/image85.tiff"/><Relationship Id="rId7" Type="http://schemas.openxmlformats.org/officeDocument/2006/relationships/image" Target="../media/image71.png"/><Relationship Id="rId12" Type="http://schemas.openxmlformats.org/officeDocument/2006/relationships/image" Target="../media/image76.tiff"/><Relationship Id="rId17" Type="http://schemas.openxmlformats.org/officeDocument/2006/relationships/image" Target="../media/image81.tiff"/><Relationship Id="rId2" Type="http://schemas.openxmlformats.org/officeDocument/2006/relationships/image" Target="../media/image66.tiff"/><Relationship Id="rId16" Type="http://schemas.openxmlformats.org/officeDocument/2006/relationships/image" Target="../media/image80.tiff"/><Relationship Id="rId20" Type="http://schemas.openxmlformats.org/officeDocument/2006/relationships/image" Target="../media/image8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tiff"/><Relationship Id="rId5" Type="http://schemas.openxmlformats.org/officeDocument/2006/relationships/image" Target="../media/image69.png"/><Relationship Id="rId15" Type="http://schemas.openxmlformats.org/officeDocument/2006/relationships/image" Target="../media/image79.tiff"/><Relationship Id="rId23" Type="http://schemas.openxmlformats.org/officeDocument/2006/relationships/image" Target="../media/image1.png"/><Relationship Id="rId10" Type="http://schemas.openxmlformats.org/officeDocument/2006/relationships/image" Target="../media/image74.tiff"/><Relationship Id="rId19" Type="http://schemas.openxmlformats.org/officeDocument/2006/relationships/image" Target="../media/image83.tiff"/><Relationship Id="rId4" Type="http://schemas.openxmlformats.org/officeDocument/2006/relationships/image" Target="../media/image68.png"/><Relationship Id="rId9" Type="http://schemas.openxmlformats.org/officeDocument/2006/relationships/image" Target="../media/image73.tiff"/><Relationship Id="rId14" Type="http://schemas.openxmlformats.org/officeDocument/2006/relationships/image" Target="../media/image78.tiff"/><Relationship Id="rId22" Type="http://schemas.openxmlformats.org/officeDocument/2006/relationships/image" Target="../media/image8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comments" Target="../comments/comment2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tiff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i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1.png"/><Relationship Id="rId21" Type="http://schemas.openxmlformats.org/officeDocument/2006/relationships/image" Target="../media/image32.png"/><Relationship Id="rId34" Type="http://schemas.openxmlformats.org/officeDocument/2006/relationships/image" Target="../media/image4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0.tiff"/><Relationship Id="rId7" Type="http://schemas.openxmlformats.org/officeDocument/2006/relationships/image" Target="../media/image144.png"/><Relationship Id="rId2" Type="http://schemas.openxmlformats.org/officeDocument/2006/relationships/image" Target="../media/image139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5" Type="http://schemas.openxmlformats.org/officeDocument/2006/relationships/image" Target="../media/image142.jpe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.png"/><Relationship Id="rId2" Type="http://schemas.openxmlformats.org/officeDocument/2006/relationships/image" Target="../media/image148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tiff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using a computer&#10;&#10;Description automatically generated">
            <a:extLst>
              <a:ext uri="{FF2B5EF4-FFF2-40B4-BE49-F238E27FC236}">
                <a16:creationId xmlns:a16="http://schemas.microsoft.com/office/drawing/2014/main" id="{4CC9C844-515D-4DCF-A1B0-3B5FEE2F3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  <p:pic>
        <p:nvPicPr>
          <p:cNvPr id="14" name="Picture 13" descr="A sunset in the background&#10;&#10;Description automatically generated">
            <a:extLst>
              <a:ext uri="{FF2B5EF4-FFF2-40B4-BE49-F238E27FC236}">
                <a16:creationId xmlns:a16="http://schemas.microsoft.com/office/drawing/2014/main" id="{0096950B-A89B-42C0-981D-2C973FD20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6255999" cy="9144000"/>
          </a:xfrm>
          <a:prstGeom prst="rect">
            <a:avLst/>
          </a:prstGeom>
        </p:spPr>
      </p:pic>
      <p:sp>
        <p:nvSpPr>
          <p:cNvPr id="522" name="ESKIMI DSP &amp; DMP PLATFORM"/>
          <p:cNvSpPr txBox="1"/>
          <p:nvPr/>
        </p:nvSpPr>
        <p:spPr>
          <a:xfrm>
            <a:off x="858444" y="6899115"/>
            <a:ext cx="1453911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>
              <a:defRPr sz="4200"/>
            </a:pPr>
            <a:r>
              <a:rPr lang="en-US" sz="2800" dirty="0"/>
              <a:t>Powered by</a:t>
            </a:r>
            <a:r>
              <a:rPr sz="2800" dirty="0"/>
              <a:t> DSP &amp; DMP PLATFORM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4F46F0-DB79-4CC6-BE8A-AB854951B0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130" y="3415281"/>
            <a:ext cx="9189739" cy="23134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Circle"/>
          <p:cNvSpPr/>
          <p:nvPr/>
        </p:nvSpPr>
        <p:spPr>
          <a:xfrm rot="5400000">
            <a:off x="8492005" y="2708176"/>
            <a:ext cx="2666624" cy="2666624"/>
          </a:xfrm>
          <a:prstGeom prst="ellipse">
            <a:avLst/>
          </a:prstGeom>
          <a:ln w="25400">
            <a:solidFill>
              <a:srgbClr val="E90052"/>
            </a:solidFill>
            <a:miter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18" name="Circle"/>
          <p:cNvSpPr/>
          <p:nvPr/>
        </p:nvSpPr>
        <p:spPr>
          <a:xfrm rot="5400000">
            <a:off x="5136605" y="2775909"/>
            <a:ext cx="2666624" cy="2666624"/>
          </a:xfrm>
          <a:prstGeom prst="ellipse">
            <a:avLst/>
          </a:prstGeom>
          <a:ln w="25400">
            <a:solidFill>
              <a:srgbClr val="AA0079"/>
            </a:solidFill>
            <a:miter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19" name="Circle"/>
          <p:cNvSpPr/>
          <p:nvPr/>
        </p:nvSpPr>
        <p:spPr>
          <a:xfrm rot="5400000">
            <a:off x="1784469" y="2708176"/>
            <a:ext cx="2666624" cy="2666624"/>
          </a:xfrm>
          <a:prstGeom prst="ellips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20" name="Circle"/>
          <p:cNvSpPr/>
          <p:nvPr/>
        </p:nvSpPr>
        <p:spPr>
          <a:xfrm rot="5400000">
            <a:off x="8642480" y="2858651"/>
            <a:ext cx="2365674" cy="2365673"/>
          </a:xfrm>
          <a:prstGeom prst="ellipse">
            <a:avLst/>
          </a:prstGeom>
          <a:solidFill>
            <a:srgbClr val="DA005D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21" name="Circle"/>
          <p:cNvSpPr/>
          <p:nvPr/>
        </p:nvSpPr>
        <p:spPr>
          <a:xfrm rot="5400000">
            <a:off x="5287081" y="2927394"/>
            <a:ext cx="2365673" cy="2365674"/>
          </a:xfrm>
          <a:prstGeom prst="ellipse">
            <a:avLst/>
          </a:prstGeom>
          <a:solidFill>
            <a:srgbClr val="AA0079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22" name="Circle"/>
          <p:cNvSpPr/>
          <p:nvPr/>
        </p:nvSpPr>
        <p:spPr>
          <a:xfrm rot="5400000">
            <a:off x="1934945" y="2859661"/>
            <a:ext cx="2365673" cy="2365673"/>
          </a:xfrm>
          <a:prstGeom prst="ellipse">
            <a:avLst/>
          </a:prstGeom>
          <a:solidFill>
            <a:srgbClr val="0D7D7A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23" name="INVENTORY"/>
          <p:cNvSpPr txBox="1"/>
          <p:nvPr/>
        </p:nvSpPr>
        <p:spPr>
          <a:xfrm>
            <a:off x="8895139" y="5726685"/>
            <a:ext cx="1853829" cy="323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lnSpc>
                <a:spcPts val="2400"/>
              </a:lnSpc>
              <a:spcBef>
                <a:spcPts val="2000"/>
              </a:spcBef>
              <a:defRPr sz="2500" b="1">
                <a:solidFill>
                  <a:srgbClr val="494949"/>
                </a:solidFill>
              </a:defRPr>
            </a:lvl1pPr>
          </a:lstStyle>
          <a:p>
            <a:r>
              <a:t>INVENTORY</a:t>
            </a:r>
          </a:p>
        </p:txBody>
      </p:sp>
      <p:sp>
        <p:nvSpPr>
          <p:cNvPr id="824" name="REACH"/>
          <p:cNvSpPr txBox="1"/>
          <p:nvPr/>
        </p:nvSpPr>
        <p:spPr>
          <a:xfrm>
            <a:off x="2555728" y="5726685"/>
            <a:ext cx="1124106" cy="323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lnSpc>
                <a:spcPts val="2400"/>
              </a:lnSpc>
              <a:spcBef>
                <a:spcPts val="2000"/>
              </a:spcBef>
              <a:defRPr sz="2500" b="1">
                <a:solidFill>
                  <a:srgbClr val="494949"/>
                </a:solidFill>
              </a:defRPr>
            </a:lvl1pPr>
          </a:lstStyle>
          <a:p>
            <a:r>
              <a:t>REACH</a:t>
            </a:r>
          </a:p>
        </p:txBody>
      </p:sp>
      <p:sp>
        <p:nvSpPr>
          <p:cNvPr id="825" name="ENGAGEMENT"/>
          <p:cNvSpPr txBox="1"/>
          <p:nvPr/>
        </p:nvSpPr>
        <p:spPr>
          <a:xfrm>
            <a:off x="5358263" y="5726685"/>
            <a:ext cx="2270702" cy="323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lnSpc>
                <a:spcPts val="2400"/>
              </a:lnSpc>
              <a:spcBef>
                <a:spcPts val="2000"/>
              </a:spcBef>
              <a:defRPr sz="2500" b="1">
                <a:solidFill>
                  <a:srgbClr val="494949"/>
                </a:solidFill>
              </a:defRPr>
            </a:lvl1pPr>
          </a:lstStyle>
          <a:p>
            <a:r>
              <a:t>ENGAGEMENT</a:t>
            </a:r>
          </a:p>
        </p:txBody>
      </p:sp>
      <p:sp>
        <p:nvSpPr>
          <p:cNvPr id="826" name="2.2M+"/>
          <p:cNvSpPr txBox="1"/>
          <p:nvPr/>
        </p:nvSpPr>
        <p:spPr>
          <a:xfrm>
            <a:off x="9046847" y="6234454"/>
            <a:ext cx="1713586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479" tIns="30479" rIns="30479" bIns="30479" anchor="ctr">
            <a:spAutoFit/>
          </a:bodyPr>
          <a:lstStyle>
            <a:lvl1pPr defTabSz="1218955">
              <a:defRPr sz="4600" b="1"/>
            </a:lvl1pPr>
          </a:lstStyle>
          <a:p>
            <a:r>
              <a:t>2.2M+</a:t>
            </a:r>
          </a:p>
        </p:txBody>
      </p:sp>
      <p:sp>
        <p:nvSpPr>
          <p:cNvPr id="827" name="1B+"/>
          <p:cNvSpPr txBox="1"/>
          <p:nvPr/>
        </p:nvSpPr>
        <p:spPr>
          <a:xfrm>
            <a:off x="2549140" y="6166720"/>
            <a:ext cx="1129386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479" tIns="30479" rIns="30479" bIns="30479" anchor="ctr">
            <a:spAutoFit/>
          </a:bodyPr>
          <a:lstStyle>
            <a:lvl1pPr defTabSz="1218955">
              <a:defRPr sz="4600" b="1"/>
            </a:lvl1pPr>
          </a:lstStyle>
          <a:p>
            <a:r>
              <a:t>1B+</a:t>
            </a:r>
          </a:p>
        </p:txBody>
      </p:sp>
      <p:sp>
        <p:nvSpPr>
          <p:cNvPr id="828" name="150B+"/>
          <p:cNvSpPr txBox="1"/>
          <p:nvPr/>
        </p:nvSpPr>
        <p:spPr>
          <a:xfrm>
            <a:off x="5604015" y="6234454"/>
            <a:ext cx="1779195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479" tIns="30479" rIns="30479" bIns="30479" anchor="ctr">
            <a:spAutoFit/>
          </a:bodyPr>
          <a:lstStyle>
            <a:lvl1pPr defTabSz="1218955">
              <a:defRPr sz="4600" b="1"/>
            </a:lvl1pPr>
          </a:lstStyle>
          <a:p>
            <a:r>
              <a:t>150B+</a:t>
            </a:r>
          </a:p>
        </p:txBody>
      </p:sp>
      <p:sp>
        <p:nvSpPr>
          <p:cNvPr id="829" name="Shape"/>
          <p:cNvSpPr/>
          <p:nvPr/>
        </p:nvSpPr>
        <p:spPr>
          <a:xfrm>
            <a:off x="2614319" y="3587271"/>
            <a:ext cx="999027" cy="90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l" defTabSz="304708">
              <a:defRPr sz="1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30" name="Shape"/>
          <p:cNvSpPr/>
          <p:nvPr/>
        </p:nvSpPr>
        <p:spPr>
          <a:xfrm>
            <a:off x="5959176" y="3676392"/>
            <a:ext cx="999027" cy="86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algn="l" defTabSz="304708">
              <a:defRPr sz="18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31" name="APPS &amp; SITES"/>
          <p:cNvSpPr txBox="1"/>
          <p:nvPr/>
        </p:nvSpPr>
        <p:spPr>
          <a:xfrm>
            <a:off x="8569233" y="6881017"/>
            <a:ext cx="2627670" cy="44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496" tIns="72496" rIns="72496" bIns="72496">
            <a:spAutoFit/>
          </a:bodyPr>
          <a:lstStyle>
            <a:lvl1pPr defTabSz="725090">
              <a:lnSpc>
                <a:spcPts val="2400"/>
              </a:lnSpc>
              <a:spcBef>
                <a:spcPts val="400"/>
              </a:spcBef>
              <a:defRPr sz="2000">
                <a:solidFill>
                  <a:srgbClr val="B4B4B4"/>
                </a:solidFill>
              </a:defRPr>
            </a:lvl1pPr>
          </a:lstStyle>
          <a:p>
            <a:r>
              <a:t>APPS &amp; SITES</a:t>
            </a:r>
          </a:p>
        </p:txBody>
      </p:sp>
      <p:sp>
        <p:nvSpPr>
          <p:cNvPr id="832" name="PROFILED USERS"/>
          <p:cNvSpPr txBox="1"/>
          <p:nvPr/>
        </p:nvSpPr>
        <p:spPr>
          <a:xfrm>
            <a:off x="1781095" y="6813284"/>
            <a:ext cx="2627671" cy="44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496" tIns="72496" rIns="72496" bIns="72496">
            <a:spAutoFit/>
          </a:bodyPr>
          <a:lstStyle>
            <a:lvl1pPr defTabSz="725090">
              <a:lnSpc>
                <a:spcPts val="2400"/>
              </a:lnSpc>
              <a:spcBef>
                <a:spcPts val="400"/>
              </a:spcBef>
              <a:defRPr sz="2000">
                <a:solidFill>
                  <a:srgbClr val="B4B4B4"/>
                </a:solidFill>
              </a:defRPr>
            </a:lvl1pPr>
          </a:lstStyle>
          <a:p>
            <a:r>
              <a:t>PROFILED USERS</a:t>
            </a:r>
          </a:p>
        </p:txBody>
      </p:sp>
      <p:sp>
        <p:nvSpPr>
          <p:cNvPr id="833" name="IMPRESSIONS"/>
          <p:cNvSpPr txBox="1"/>
          <p:nvPr/>
        </p:nvSpPr>
        <p:spPr>
          <a:xfrm>
            <a:off x="5179777" y="6881017"/>
            <a:ext cx="2627670" cy="44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496" tIns="72496" rIns="72496" bIns="72496">
            <a:spAutoFit/>
          </a:bodyPr>
          <a:lstStyle>
            <a:lvl1pPr defTabSz="725090">
              <a:lnSpc>
                <a:spcPts val="2400"/>
              </a:lnSpc>
              <a:spcBef>
                <a:spcPts val="400"/>
              </a:spcBef>
              <a:defRPr sz="2000">
                <a:solidFill>
                  <a:srgbClr val="B4B4B4"/>
                </a:solidFill>
              </a:defRPr>
            </a:lvl1pPr>
          </a:lstStyle>
          <a:p>
            <a:r>
              <a:t>IMPRESSIONS</a:t>
            </a:r>
          </a:p>
        </p:txBody>
      </p:sp>
      <p:sp>
        <p:nvSpPr>
          <p:cNvPr id="834" name="Circle"/>
          <p:cNvSpPr/>
          <p:nvPr/>
        </p:nvSpPr>
        <p:spPr>
          <a:xfrm rot="5400000">
            <a:off x="11847404" y="2708176"/>
            <a:ext cx="2666624" cy="2666624"/>
          </a:xfrm>
          <a:prstGeom prst="ellipse">
            <a:avLst/>
          </a:prstGeom>
          <a:ln w="25400">
            <a:solidFill>
              <a:srgbClr val="FF7A00"/>
            </a:solidFill>
            <a:miter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35" name="Circle"/>
          <p:cNvSpPr/>
          <p:nvPr/>
        </p:nvSpPr>
        <p:spPr>
          <a:xfrm rot="5400000">
            <a:off x="11997880" y="2858651"/>
            <a:ext cx="2365673" cy="2365673"/>
          </a:xfrm>
          <a:prstGeom prst="ellipse">
            <a:avLst/>
          </a:prstGeom>
          <a:solidFill>
            <a:srgbClr val="FF7A00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36" name="DATA"/>
          <p:cNvSpPr txBox="1"/>
          <p:nvPr/>
        </p:nvSpPr>
        <p:spPr>
          <a:xfrm>
            <a:off x="12774390" y="5781218"/>
            <a:ext cx="812652" cy="323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lnSpc>
                <a:spcPts val="2400"/>
              </a:lnSpc>
              <a:spcBef>
                <a:spcPts val="2000"/>
              </a:spcBef>
              <a:defRPr sz="2500" b="1">
                <a:solidFill>
                  <a:srgbClr val="494949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837" name="100s"/>
          <p:cNvSpPr txBox="1"/>
          <p:nvPr/>
        </p:nvSpPr>
        <p:spPr>
          <a:xfrm>
            <a:off x="12510480" y="6212786"/>
            <a:ext cx="1340473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479" tIns="30479" rIns="30479" bIns="30479" anchor="ctr">
            <a:spAutoFit/>
          </a:bodyPr>
          <a:lstStyle>
            <a:lvl1pPr defTabSz="1218955">
              <a:defRPr sz="4600" b="1"/>
            </a:lvl1pPr>
          </a:lstStyle>
          <a:p>
            <a:r>
              <a:t>100s</a:t>
            </a:r>
          </a:p>
        </p:txBody>
      </p:sp>
      <p:sp>
        <p:nvSpPr>
          <p:cNvPr id="838" name="DATA STORIES"/>
          <p:cNvSpPr txBox="1"/>
          <p:nvPr/>
        </p:nvSpPr>
        <p:spPr>
          <a:xfrm>
            <a:off x="11866881" y="6859350"/>
            <a:ext cx="2627671" cy="44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496" tIns="72496" rIns="72496" bIns="72496">
            <a:spAutoFit/>
          </a:bodyPr>
          <a:lstStyle>
            <a:lvl1pPr defTabSz="725090">
              <a:lnSpc>
                <a:spcPts val="2400"/>
              </a:lnSpc>
              <a:spcBef>
                <a:spcPts val="400"/>
              </a:spcBef>
              <a:defRPr sz="2000">
                <a:solidFill>
                  <a:srgbClr val="B4B4B4"/>
                </a:solidFill>
              </a:defRPr>
            </a:lvl1pPr>
          </a:lstStyle>
          <a:p>
            <a:r>
              <a:t>DATA STORIES</a:t>
            </a:r>
          </a:p>
        </p:txBody>
      </p:sp>
      <p:sp>
        <p:nvSpPr>
          <p:cNvPr id="839" name="KEY METRICS"/>
          <p:cNvSpPr txBox="1"/>
          <p:nvPr/>
        </p:nvSpPr>
        <p:spPr>
          <a:xfrm>
            <a:off x="5750579" y="757733"/>
            <a:ext cx="479734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KEY METRICS</a:t>
            </a:r>
          </a:p>
        </p:txBody>
      </p:sp>
      <p:sp>
        <p:nvSpPr>
          <p:cNvPr id="840" name="Line"/>
          <p:cNvSpPr/>
          <p:nvPr/>
        </p:nvSpPr>
        <p:spPr>
          <a:xfrm>
            <a:off x="7683951" y="1663974"/>
            <a:ext cx="909693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41" name="Shape"/>
          <p:cNvSpPr/>
          <p:nvPr/>
        </p:nvSpPr>
        <p:spPr>
          <a:xfrm>
            <a:off x="9326488" y="3632795"/>
            <a:ext cx="999027" cy="817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7612">
              <a:defRPr sz="1800">
                <a:solidFill>
                  <a:srgbClr val="91969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842" name="Shape"/>
          <p:cNvSpPr/>
          <p:nvPr/>
        </p:nvSpPr>
        <p:spPr>
          <a:xfrm>
            <a:off x="12788537" y="3676392"/>
            <a:ext cx="784360" cy="86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1217612">
              <a:defRPr sz="1800">
                <a:solidFill>
                  <a:srgbClr val="91969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F83BF5-84B0-449E-B2DF-8CEBBB72E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1. WIDE PROGRAMMATIC NETWORK"/>
          <p:cNvSpPr txBox="1"/>
          <p:nvPr/>
        </p:nvSpPr>
        <p:spPr>
          <a:xfrm>
            <a:off x="2433338" y="2520061"/>
            <a:ext cx="4989218" cy="39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479" tIns="30479" rIns="30479" bIns="30479">
            <a:spAutoFit/>
          </a:bodyPr>
          <a:lstStyle>
            <a:lvl1pPr defTabSz="1218955">
              <a:defRPr sz="2200" b="1">
                <a:solidFill>
                  <a:srgbClr val="494949"/>
                </a:solidFill>
              </a:defRPr>
            </a:lvl1pPr>
          </a:lstStyle>
          <a:p>
            <a:r>
              <a:t>1. WIDE PROGRAMMATIC NETWORK</a:t>
            </a:r>
          </a:p>
        </p:txBody>
      </p:sp>
      <p:sp>
        <p:nvSpPr>
          <p:cNvPr id="872" name="2. API INTEGRATION WITH OTHER PLATFORMS"/>
          <p:cNvSpPr txBox="1"/>
          <p:nvPr/>
        </p:nvSpPr>
        <p:spPr>
          <a:xfrm>
            <a:off x="8557723" y="2526453"/>
            <a:ext cx="6397269" cy="39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479" tIns="30479" rIns="30479" bIns="30479">
            <a:spAutoFit/>
          </a:bodyPr>
          <a:lstStyle>
            <a:lvl1pPr defTabSz="1218955">
              <a:defRPr sz="2200" b="1">
                <a:solidFill>
                  <a:srgbClr val="494949"/>
                </a:solidFill>
              </a:defRPr>
            </a:lvl1pPr>
          </a:lstStyle>
          <a:p>
            <a:r>
              <a:t>2. API INTEGRATION WITH OTHER PLATFORMS</a:t>
            </a:r>
          </a:p>
        </p:txBody>
      </p:sp>
      <p:sp>
        <p:nvSpPr>
          <p:cNvPr id="873" name="Line"/>
          <p:cNvSpPr/>
          <p:nvPr/>
        </p:nvSpPr>
        <p:spPr>
          <a:xfrm flipH="1">
            <a:off x="8232667" y="2519676"/>
            <a:ext cx="1" cy="4104648"/>
          </a:xfrm>
          <a:prstGeom prst="line">
            <a:avLst/>
          </a:prstGeom>
          <a:ln w="25400">
            <a:solidFill>
              <a:srgbClr val="D9D9D9"/>
            </a:solidFill>
            <a:prstDash val="sysDot"/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74" name="More websites and apps on the network (google is part of Eskimi inventory)"/>
          <p:cNvSpPr txBox="1"/>
          <p:nvPr/>
        </p:nvSpPr>
        <p:spPr>
          <a:xfrm>
            <a:off x="2324088" y="3020832"/>
            <a:ext cx="5207718" cy="757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496" tIns="72496" rIns="72496" bIns="72496">
            <a:spAutoFit/>
          </a:bodyPr>
          <a:lstStyle>
            <a:lvl1pPr defTabSz="725090">
              <a:lnSpc>
                <a:spcPts val="2400"/>
              </a:lnSpc>
              <a:spcBef>
                <a:spcPts val="400"/>
              </a:spcBef>
              <a:defRPr sz="2200"/>
            </a:lvl1pPr>
          </a:lstStyle>
          <a:p>
            <a:r>
              <a:rPr dirty="0"/>
              <a:t>More websites and apps on the network (google is part of </a:t>
            </a:r>
            <a:r>
              <a:rPr lang="en-US" dirty="0"/>
              <a:t>our</a:t>
            </a:r>
            <a:r>
              <a:rPr dirty="0"/>
              <a:t> inventory)</a:t>
            </a:r>
          </a:p>
        </p:txBody>
      </p:sp>
      <p:sp>
        <p:nvSpPr>
          <p:cNvPr id="875" name="Eskimi can be a single view platform for…"/>
          <p:cNvSpPr txBox="1"/>
          <p:nvPr/>
        </p:nvSpPr>
        <p:spPr>
          <a:xfrm>
            <a:off x="8933528" y="2974477"/>
            <a:ext cx="5871676" cy="82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2496" tIns="72496" rIns="72496" bIns="72496">
            <a:spAutoFit/>
          </a:bodyPr>
          <a:lstStyle/>
          <a:p>
            <a:pPr>
              <a:defRPr sz="2200">
                <a:solidFill>
                  <a:srgbClr val="555555"/>
                </a:solidFill>
              </a:defRPr>
            </a:pPr>
            <a:r>
              <a:rPr dirty="0"/>
              <a:t>can be a single view platform for </a:t>
            </a:r>
          </a:p>
          <a:p>
            <a:pPr>
              <a:defRPr sz="2200">
                <a:solidFill>
                  <a:srgbClr val="555555"/>
                </a:solidFill>
              </a:defRPr>
            </a:pPr>
            <a:r>
              <a:rPr dirty="0"/>
              <a:t>all media buying</a:t>
            </a:r>
          </a:p>
        </p:txBody>
      </p:sp>
      <p:sp>
        <p:nvSpPr>
          <p:cNvPr id="876" name="WHY ESKIMI HAS HIGHEST REACH"/>
          <p:cNvSpPr txBox="1"/>
          <p:nvPr/>
        </p:nvSpPr>
        <p:spPr>
          <a:xfrm>
            <a:off x="1894094" y="690312"/>
            <a:ext cx="1251031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000" b="1" spc="294">
                <a:solidFill>
                  <a:srgbClr val="6C18AC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WHY </a:t>
            </a:r>
            <a:r>
              <a:rPr lang="en-US" dirty="0">
                <a:solidFill>
                  <a:srgbClr val="0D7D7A"/>
                </a:solidFill>
              </a:rPr>
              <a:t>CAUDI</a:t>
            </a:r>
            <a:r>
              <a:rPr dirty="0">
                <a:solidFill>
                  <a:srgbClr val="0D7D7A"/>
                </a:solidFill>
              </a:rPr>
              <a:t> HAS HIGHEST REACH</a:t>
            </a:r>
          </a:p>
        </p:txBody>
      </p:sp>
      <p:sp>
        <p:nvSpPr>
          <p:cNvPr id="877" name="Line"/>
          <p:cNvSpPr/>
          <p:nvPr/>
        </p:nvSpPr>
        <p:spPr>
          <a:xfrm>
            <a:off x="7715650" y="1591071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grpSp>
        <p:nvGrpSpPr>
          <p:cNvPr id="899" name="Group"/>
          <p:cNvGrpSpPr/>
          <p:nvPr/>
        </p:nvGrpSpPr>
        <p:grpSpPr>
          <a:xfrm>
            <a:off x="656005" y="4037691"/>
            <a:ext cx="7420164" cy="3817670"/>
            <a:chOff x="-846676" y="0"/>
            <a:chExt cx="7420163" cy="3817668"/>
          </a:xfrm>
        </p:grpSpPr>
        <p:pic>
          <p:nvPicPr>
            <p:cNvPr id="878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7881" y="1263739"/>
              <a:ext cx="1557626" cy="1187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9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5992" y="645751"/>
              <a:ext cx="1498856" cy="5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0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118" y="0"/>
              <a:ext cx="1302244" cy="483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1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161" y="94471"/>
              <a:ext cx="1229342" cy="2779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2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2797" y="597059"/>
              <a:ext cx="1105669" cy="330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3" name="Line"/>
            <p:cNvSpPr/>
            <p:nvPr/>
          </p:nvSpPr>
          <p:spPr>
            <a:xfrm>
              <a:off x="969893" y="193181"/>
              <a:ext cx="1186352" cy="362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extrusionOk="0">
                  <a:moveTo>
                    <a:pt x="4704" y="0"/>
                  </a:moveTo>
                  <a:cubicBezTo>
                    <a:pt x="13737" y="2264"/>
                    <a:pt x="19434" y="5393"/>
                    <a:pt x="20678" y="8774"/>
                  </a:cubicBezTo>
                  <a:cubicBezTo>
                    <a:pt x="21600" y="11278"/>
                    <a:pt x="20086" y="13755"/>
                    <a:pt x="16514" y="15971"/>
                  </a:cubicBezTo>
                  <a:cubicBezTo>
                    <a:pt x="12942" y="18187"/>
                    <a:pt x="7311" y="20141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DCDEE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884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084" y="342842"/>
              <a:ext cx="992361" cy="744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5" name="40+ supply…"/>
            <p:cNvSpPr txBox="1"/>
            <p:nvPr/>
          </p:nvSpPr>
          <p:spPr>
            <a:xfrm>
              <a:off x="-846677" y="1275434"/>
              <a:ext cx="2675065" cy="1164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 b="1">
                  <a:solidFill>
                    <a:srgbClr val="555555"/>
                  </a:solidFill>
                </a:defRPr>
              </a:pPr>
              <a:r>
                <a:rPr lang="en-US" dirty="0"/>
                <a:t>50</a:t>
              </a:r>
              <a:r>
                <a:rPr dirty="0"/>
                <a:t>+ supply</a:t>
              </a:r>
            </a:p>
            <a:p>
              <a:pPr>
                <a:defRPr sz="1800" b="1">
                  <a:solidFill>
                    <a:srgbClr val="555555"/>
                  </a:solidFill>
                </a:defRPr>
              </a:pPr>
              <a:r>
                <a:rPr dirty="0"/>
                <a:t>sources</a:t>
              </a:r>
            </a:p>
          </p:txBody>
        </p:sp>
        <p:pic>
          <p:nvPicPr>
            <p:cNvPr id="886" name="Image" descr="Image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668" y="86249"/>
              <a:ext cx="1943692" cy="5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7" name="Image" descr="Image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4207" y="898059"/>
              <a:ext cx="1302244" cy="702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8" name="Image" descr="Image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2533" y="1152188"/>
              <a:ext cx="1047265" cy="390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9" name="Image" descr="Image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8885" y="1606418"/>
              <a:ext cx="992360" cy="521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0" name="Image" descr="Image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21" y="1588423"/>
              <a:ext cx="1557625" cy="513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1" name="Image" descr="Image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21" y="2082390"/>
              <a:ext cx="1106630" cy="6496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Image" descr="Image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4205" y="2088631"/>
              <a:ext cx="813488" cy="813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3" name="Image" descr="Image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880" y="1152188"/>
              <a:ext cx="1927607" cy="390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4" name="Image" descr="Image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5491" y="2142204"/>
              <a:ext cx="1557626" cy="529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5" name="Image" descr="Image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267" y="2671352"/>
              <a:ext cx="1686737" cy="52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6" name="Image" descr="Image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8885" y="2807271"/>
              <a:ext cx="1686737" cy="309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7" name="Image" descr="Image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379" y="3305101"/>
              <a:ext cx="1369986" cy="330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8" name="…"/>
            <p:cNvSpPr txBox="1"/>
            <p:nvPr/>
          </p:nvSpPr>
          <p:spPr>
            <a:xfrm>
              <a:off x="3613953" y="3235990"/>
              <a:ext cx="373993" cy="485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>
                  <a:solidFill>
                    <a:srgbClr val="555555"/>
                  </a:solidFill>
                </a:defRPr>
              </a:lvl1pPr>
            </a:lstStyle>
            <a:p>
              <a:r>
                <a:t>…</a:t>
              </a:r>
            </a:p>
          </p:txBody>
        </p:sp>
      </p:grpSp>
      <p:pic>
        <p:nvPicPr>
          <p:cNvPr id="900" name="Image" descr="Image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284" y="4442892"/>
            <a:ext cx="838202" cy="83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Image" descr="Image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981" y="4268694"/>
            <a:ext cx="1910620" cy="1186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Image" descr="Image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5248" y="4268695"/>
            <a:ext cx="1079082" cy="1347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A30CE1-B557-41D9-BD6B-5D62341C710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roup"/>
          <p:cNvGrpSpPr/>
          <p:nvPr/>
        </p:nvGrpSpPr>
        <p:grpSpPr>
          <a:xfrm>
            <a:off x="439023" y="656446"/>
            <a:ext cx="15311976" cy="7609640"/>
            <a:chOff x="0" y="0"/>
            <a:chExt cx="15311975" cy="7360762"/>
          </a:xfrm>
        </p:grpSpPr>
        <p:sp>
          <p:nvSpPr>
            <p:cNvPr id="904" name="Rectangle"/>
            <p:cNvSpPr/>
            <p:nvPr/>
          </p:nvSpPr>
          <p:spPr>
            <a:xfrm>
              <a:off x="3915413" y="2340414"/>
              <a:ext cx="3576225" cy="5020346"/>
            </a:xfrm>
            <a:prstGeom prst="rect">
              <a:avLst/>
            </a:prstGeom>
            <a:noFill/>
            <a:ln w="25400" cap="flat">
              <a:solidFill>
                <a:srgbClr val="D9D9D9"/>
              </a:solidFill>
              <a:prstDash val="sysDot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5" name="Rectangle"/>
            <p:cNvSpPr/>
            <p:nvPr/>
          </p:nvSpPr>
          <p:spPr>
            <a:xfrm>
              <a:off x="7825581" y="2340414"/>
              <a:ext cx="3576225" cy="5020346"/>
            </a:xfrm>
            <a:prstGeom prst="rect">
              <a:avLst/>
            </a:prstGeom>
            <a:noFill/>
            <a:ln w="25400" cap="flat">
              <a:solidFill>
                <a:srgbClr val="D9D9D9"/>
              </a:solidFill>
              <a:prstDash val="sysDot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6" name="Rectangle"/>
            <p:cNvSpPr/>
            <p:nvPr/>
          </p:nvSpPr>
          <p:spPr>
            <a:xfrm>
              <a:off x="5245" y="2340414"/>
              <a:ext cx="3576224" cy="5020346"/>
            </a:xfrm>
            <a:prstGeom prst="rect">
              <a:avLst/>
            </a:prstGeom>
            <a:noFill/>
            <a:ln w="25400" cap="flat">
              <a:solidFill>
                <a:srgbClr val="D9D9D9"/>
              </a:solidFill>
              <a:prstDash val="sysDot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7" name="Rectangle"/>
            <p:cNvSpPr/>
            <p:nvPr/>
          </p:nvSpPr>
          <p:spPr>
            <a:xfrm>
              <a:off x="11735750" y="2340414"/>
              <a:ext cx="3576225" cy="5020346"/>
            </a:xfrm>
            <a:prstGeom prst="rect">
              <a:avLst/>
            </a:prstGeom>
            <a:noFill/>
            <a:ln w="25400" cap="flat">
              <a:solidFill>
                <a:srgbClr val="D9D9D9"/>
              </a:solidFill>
              <a:prstDash val="sysDot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8" name="TARGETING OPTIONS"/>
            <p:cNvSpPr txBox="1"/>
            <p:nvPr/>
          </p:nvSpPr>
          <p:spPr>
            <a:xfrm>
              <a:off x="1433821" y="0"/>
              <a:ext cx="12510311" cy="76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1218955">
                <a:defRPr sz="5000" b="1" spc="294">
                  <a:solidFill>
                    <a:srgbClr val="6C18AC"/>
                  </a:solidFill>
                </a:defRPr>
              </a:lvl1pPr>
            </a:lstStyle>
            <a:p>
              <a:r>
                <a:rPr dirty="0">
                  <a:solidFill>
                    <a:srgbClr val="0D7D7A"/>
                  </a:solidFill>
                </a:rPr>
                <a:t>TARGETING OPTIONS</a:t>
              </a:r>
            </a:p>
          </p:txBody>
        </p:sp>
        <p:sp>
          <p:nvSpPr>
            <p:cNvPr id="909" name="Line"/>
            <p:cNvSpPr/>
            <p:nvPr/>
          </p:nvSpPr>
          <p:spPr>
            <a:xfrm>
              <a:off x="7255378" y="900758"/>
              <a:ext cx="909694" cy="1"/>
            </a:xfrm>
            <a:prstGeom prst="line">
              <a:avLst/>
            </a:prstGeom>
            <a:noFill/>
            <a:ln w="25400" cap="flat">
              <a:solidFill>
                <a:srgbClr val="0D7D7A"/>
              </a:solidFill>
              <a:prstDash val="solid"/>
              <a:miter lim="800000"/>
            </a:ln>
            <a:effectLst/>
          </p:spPr>
          <p:txBody>
            <a:bodyPr wrap="square" lIns="30479" tIns="30479" rIns="30479" bIns="30479" numCol="1" anchor="t">
              <a:noAutofit/>
            </a:bodyPr>
            <a:lstStyle/>
            <a:p>
              <a:pPr algn="l" defTabSz="1218955">
                <a:defRPr sz="2400">
                  <a:solidFill>
                    <a:srgbClr val="B4B4B4"/>
                  </a:solidFill>
                </a:defRPr>
              </a:pPr>
              <a:endParaRPr/>
            </a:p>
          </p:txBody>
        </p:sp>
        <p:grpSp>
          <p:nvGrpSpPr>
            <p:cNvPr id="912" name="Group"/>
            <p:cNvGrpSpPr/>
            <p:nvPr/>
          </p:nvGrpSpPr>
          <p:grpSpPr>
            <a:xfrm>
              <a:off x="8280382" y="1442130"/>
              <a:ext cx="2666624" cy="2666624"/>
              <a:chOff x="0" y="0"/>
              <a:chExt cx="2666623" cy="2666623"/>
            </a:xfrm>
          </p:grpSpPr>
          <p:sp>
            <p:nvSpPr>
              <p:cNvPr id="910" name="Circle"/>
              <p:cNvSpPr/>
              <p:nvPr/>
            </p:nvSpPr>
            <p:spPr>
              <a:xfrm rot="5400000">
                <a:off x="-1" y="0"/>
                <a:ext cx="2666624" cy="2666623"/>
              </a:xfrm>
              <a:prstGeom prst="ellipse">
                <a:avLst/>
              </a:prstGeom>
              <a:noFill/>
              <a:ln w="25400" cap="flat">
                <a:solidFill>
                  <a:srgbClr val="E90052"/>
                </a:solidFill>
                <a:prstDash val="solid"/>
                <a:miter lim="8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911" name="Circle"/>
              <p:cNvSpPr/>
              <p:nvPr/>
            </p:nvSpPr>
            <p:spPr>
              <a:xfrm rot="5400000">
                <a:off x="150475" y="150475"/>
                <a:ext cx="2365673" cy="2365673"/>
              </a:xfrm>
              <a:prstGeom prst="ellipse">
                <a:avLst/>
              </a:prstGeom>
              <a:solidFill>
                <a:srgbClr val="DA00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</p:grpSp>
        <p:grpSp>
          <p:nvGrpSpPr>
            <p:cNvPr id="915" name="Group"/>
            <p:cNvGrpSpPr/>
            <p:nvPr/>
          </p:nvGrpSpPr>
          <p:grpSpPr>
            <a:xfrm>
              <a:off x="4370213" y="1442130"/>
              <a:ext cx="2666624" cy="2666624"/>
              <a:chOff x="0" y="0"/>
              <a:chExt cx="2666623" cy="2666623"/>
            </a:xfrm>
          </p:grpSpPr>
          <p:sp>
            <p:nvSpPr>
              <p:cNvPr id="913" name="Circle"/>
              <p:cNvSpPr/>
              <p:nvPr/>
            </p:nvSpPr>
            <p:spPr>
              <a:xfrm rot="5400000">
                <a:off x="-1" y="0"/>
                <a:ext cx="2666624" cy="2666623"/>
              </a:xfrm>
              <a:prstGeom prst="ellipse">
                <a:avLst/>
              </a:prstGeom>
              <a:noFill/>
              <a:ln w="25400" cap="flat">
                <a:solidFill>
                  <a:srgbClr val="AA0079"/>
                </a:solidFill>
                <a:prstDash val="solid"/>
                <a:miter lim="8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914" name="Circle"/>
              <p:cNvSpPr/>
              <p:nvPr/>
            </p:nvSpPr>
            <p:spPr>
              <a:xfrm rot="5400000">
                <a:off x="150475" y="151485"/>
                <a:ext cx="2365673" cy="2365673"/>
              </a:xfrm>
              <a:prstGeom prst="ellipse">
                <a:avLst/>
              </a:prstGeom>
              <a:solidFill>
                <a:srgbClr val="AA00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</p:grpSp>
        <p:grpSp>
          <p:nvGrpSpPr>
            <p:cNvPr id="918" name="Group"/>
            <p:cNvGrpSpPr/>
            <p:nvPr/>
          </p:nvGrpSpPr>
          <p:grpSpPr>
            <a:xfrm>
              <a:off x="460045" y="1442130"/>
              <a:ext cx="2666624" cy="2666624"/>
              <a:chOff x="0" y="0"/>
              <a:chExt cx="2666623" cy="2666623"/>
            </a:xfrm>
          </p:grpSpPr>
          <p:sp>
            <p:nvSpPr>
              <p:cNvPr id="916" name="Circle"/>
              <p:cNvSpPr/>
              <p:nvPr/>
            </p:nvSpPr>
            <p:spPr>
              <a:xfrm rot="5400000">
                <a:off x="0" y="0"/>
                <a:ext cx="2666623" cy="2666623"/>
              </a:xfrm>
              <a:prstGeom prst="ellipse">
                <a:avLst/>
              </a:prstGeom>
              <a:noFill/>
              <a:ln w="25400" cap="flat">
                <a:solidFill>
                  <a:srgbClr val="0D7D7A"/>
                </a:solidFill>
                <a:prstDash val="solid"/>
                <a:miter lim="8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917" name="Circle"/>
              <p:cNvSpPr/>
              <p:nvPr/>
            </p:nvSpPr>
            <p:spPr>
              <a:xfrm rot="5400000">
                <a:off x="150475" y="151485"/>
                <a:ext cx="2365673" cy="2365673"/>
              </a:xfrm>
              <a:prstGeom prst="ellipse">
                <a:avLst/>
              </a:prstGeom>
              <a:solidFill>
                <a:srgbClr val="0D7D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</p:grpSp>
        <p:grpSp>
          <p:nvGrpSpPr>
            <p:cNvPr id="921" name="Group"/>
            <p:cNvGrpSpPr/>
            <p:nvPr/>
          </p:nvGrpSpPr>
          <p:grpSpPr>
            <a:xfrm>
              <a:off x="12190550" y="1442130"/>
              <a:ext cx="2666624" cy="2666624"/>
              <a:chOff x="0" y="0"/>
              <a:chExt cx="2666623" cy="2666623"/>
            </a:xfrm>
          </p:grpSpPr>
          <p:sp>
            <p:nvSpPr>
              <p:cNvPr id="919" name="Circle"/>
              <p:cNvSpPr/>
              <p:nvPr/>
            </p:nvSpPr>
            <p:spPr>
              <a:xfrm rot="5400000">
                <a:off x="-1" y="0"/>
                <a:ext cx="2666624" cy="2666623"/>
              </a:xfrm>
              <a:prstGeom prst="ellipse">
                <a:avLst/>
              </a:prstGeom>
              <a:noFill/>
              <a:ln w="25400" cap="flat">
                <a:solidFill>
                  <a:srgbClr val="FF7A00"/>
                </a:solidFill>
                <a:prstDash val="solid"/>
                <a:miter lim="8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920" name="Circle"/>
              <p:cNvSpPr/>
              <p:nvPr/>
            </p:nvSpPr>
            <p:spPr>
              <a:xfrm rot="5400000">
                <a:off x="150475" y="150475"/>
                <a:ext cx="2365673" cy="2365673"/>
              </a:xfrm>
              <a:prstGeom prst="ellipse">
                <a:avLst/>
              </a:prstGeom>
              <a:solidFill>
                <a:srgbClr val="FF7A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0479" tIns="30479" rIns="30479" bIns="30479" numCol="1" anchor="ctr">
                <a:noAutofit/>
              </a:bodyPr>
              <a:lstStyle/>
              <a:p>
                <a:pPr defTabSz="1218955">
                  <a:defRPr sz="24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</p:grpSp>
        <p:sp>
          <p:nvSpPr>
            <p:cNvPr id="922" name="PLACEMENT"/>
            <p:cNvSpPr txBox="1"/>
            <p:nvPr/>
          </p:nvSpPr>
          <p:spPr>
            <a:xfrm>
              <a:off x="479522" y="2541337"/>
              <a:ext cx="2627670" cy="46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496" tIns="72496" rIns="72496" bIns="72496" numCol="1" anchor="t">
              <a:spAutoFit/>
            </a:bodyPr>
            <a:lstStyle>
              <a:lvl1pPr defTabSz="725090">
                <a:lnSpc>
                  <a:spcPts val="2400"/>
                </a:lnSpc>
                <a:spcBef>
                  <a:spcPts val="400"/>
                </a:spcBef>
                <a:defRPr sz="2500" b="1">
                  <a:solidFill>
                    <a:srgbClr val="FFFFFF"/>
                  </a:solidFill>
                </a:defRPr>
              </a:lvl1pPr>
            </a:lstStyle>
            <a:p>
              <a:r>
                <a:t>PLACEMENT</a:t>
              </a:r>
            </a:p>
          </p:txBody>
        </p:sp>
        <p:sp>
          <p:nvSpPr>
            <p:cNvPr id="923" name="DEMOGRAPHICS"/>
            <p:cNvSpPr txBox="1"/>
            <p:nvPr/>
          </p:nvSpPr>
          <p:spPr>
            <a:xfrm>
              <a:off x="4409167" y="2546099"/>
              <a:ext cx="2627670" cy="453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496" tIns="72496" rIns="72496" bIns="72496" numCol="1" anchor="t">
              <a:spAutoFit/>
            </a:bodyPr>
            <a:lstStyle>
              <a:lvl1pPr defTabSz="725090">
                <a:lnSpc>
                  <a:spcPts val="2400"/>
                </a:lnSpc>
                <a:spcBef>
                  <a:spcPts val="400"/>
                </a:spcBef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t>DEMOGRAPHICS</a:t>
              </a:r>
            </a:p>
          </p:txBody>
        </p:sp>
        <p:sp>
          <p:nvSpPr>
            <p:cNvPr id="924" name="TECH"/>
            <p:cNvSpPr txBox="1"/>
            <p:nvPr/>
          </p:nvSpPr>
          <p:spPr>
            <a:xfrm>
              <a:off x="8280382" y="2549274"/>
              <a:ext cx="2627670" cy="46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496" tIns="72496" rIns="72496" bIns="72496" numCol="1" anchor="t">
              <a:spAutoFit/>
            </a:bodyPr>
            <a:lstStyle>
              <a:lvl1pPr defTabSz="725090">
                <a:lnSpc>
                  <a:spcPts val="2400"/>
                </a:lnSpc>
                <a:spcBef>
                  <a:spcPts val="400"/>
                </a:spcBef>
                <a:defRPr sz="2500" b="1">
                  <a:solidFill>
                    <a:srgbClr val="FFFFFF"/>
                  </a:solidFill>
                </a:defRPr>
              </a:lvl1pPr>
            </a:lstStyle>
            <a:p>
              <a:r>
                <a:t>TECH</a:t>
              </a:r>
            </a:p>
          </p:txBody>
        </p:sp>
        <p:sp>
          <p:nvSpPr>
            <p:cNvPr id="925" name="BEHAVIOURAL"/>
            <p:cNvSpPr txBox="1"/>
            <p:nvPr/>
          </p:nvSpPr>
          <p:spPr>
            <a:xfrm>
              <a:off x="12210027" y="2549274"/>
              <a:ext cx="2627671" cy="46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496" tIns="72496" rIns="72496" bIns="72496" numCol="1" anchor="t">
              <a:spAutoFit/>
            </a:bodyPr>
            <a:lstStyle>
              <a:lvl1pPr defTabSz="725090">
                <a:lnSpc>
                  <a:spcPts val="2400"/>
                </a:lnSpc>
                <a:spcBef>
                  <a:spcPts val="400"/>
                </a:spcBef>
                <a:defRPr sz="2500" b="1">
                  <a:solidFill>
                    <a:srgbClr val="FFFFFF"/>
                  </a:solidFill>
                </a:defRPr>
              </a:lvl1pPr>
            </a:lstStyle>
            <a:p>
              <a:r>
                <a:t>BEHAVIOURAL</a:t>
              </a:r>
            </a:p>
          </p:txBody>
        </p:sp>
        <p:sp>
          <p:nvSpPr>
            <p:cNvPr id="926" name="EXCHANGE…"/>
            <p:cNvSpPr txBox="1"/>
            <p:nvPr/>
          </p:nvSpPr>
          <p:spPr>
            <a:xfrm>
              <a:off x="0" y="4947761"/>
              <a:ext cx="3586715" cy="187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300"/>
              </a:pPr>
              <a:r>
                <a:t>EXCHANGE</a:t>
              </a:r>
            </a:p>
            <a:p>
              <a:pPr>
                <a:defRPr sz="2300"/>
              </a:pPr>
              <a:r>
                <a:t>APPS OR SITES</a:t>
              </a:r>
            </a:p>
            <a:p>
              <a:pPr>
                <a:defRPr sz="2300"/>
              </a:pPr>
              <a:r>
                <a:t>POSITION</a:t>
              </a:r>
            </a:p>
            <a:p>
              <a:pPr>
                <a:defRPr sz="2300"/>
              </a:pPr>
              <a:r>
                <a:t>TIME</a:t>
              </a:r>
            </a:p>
            <a:p>
              <a:pPr>
                <a:defRPr sz="2300"/>
              </a:pPr>
              <a:r>
                <a:t>…</a:t>
              </a:r>
            </a:p>
          </p:txBody>
        </p:sp>
        <p:sp>
          <p:nvSpPr>
            <p:cNvPr id="927" name="AGE…"/>
            <p:cNvSpPr txBox="1"/>
            <p:nvPr/>
          </p:nvSpPr>
          <p:spPr>
            <a:xfrm>
              <a:off x="3902713" y="4947761"/>
              <a:ext cx="3578907" cy="187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300"/>
              </a:pPr>
              <a:r>
                <a:t>AGE</a:t>
              </a:r>
            </a:p>
            <a:p>
              <a:pPr>
                <a:defRPr sz="2300"/>
              </a:pPr>
              <a:r>
                <a:t>GENDER</a:t>
              </a:r>
            </a:p>
            <a:p>
              <a:pPr>
                <a:defRPr sz="2300" b="1"/>
              </a:pPr>
              <a:r>
                <a:t>LOCATION</a:t>
              </a:r>
            </a:p>
            <a:p>
              <a:pPr>
                <a:defRPr sz="2300" b="1"/>
              </a:pPr>
              <a:r>
                <a:t>HYPER-LOCATION</a:t>
              </a:r>
            </a:p>
            <a:p>
              <a:pPr>
                <a:defRPr sz="2300"/>
              </a:pPr>
              <a:r>
                <a:t>…</a:t>
              </a:r>
            </a:p>
          </p:txBody>
        </p:sp>
        <p:sp>
          <p:nvSpPr>
            <p:cNvPr id="928" name="BROWSER…"/>
            <p:cNvSpPr txBox="1"/>
            <p:nvPr/>
          </p:nvSpPr>
          <p:spPr>
            <a:xfrm>
              <a:off x="7790163" y="4414361"/>
              <a:ext cx="3502472" cy="294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300"/>
              </a:pPr>
              <a:r>
                <a:t>BROWSER</a:t>
              </a:r>
            </a:p>
            <a:p>
              <a:pPr>
                <a:defRPr sz="2300"/>
              </a:pPr>
              <a:r>
                <a:t>OS</a:t>
              </a:r>
            </a:p>
            <a:p>
              <a:pPr>
                <a:defRPr sz="2300" b="1"/>
              </a:pPr>
              <a:r>
                <a:t>OPERATOR</a:t>
              </a:r>
            </a:p>
            <a:p>
              <a:pPr>
                <a:defRPr sz="2300"/>
              </a:pPr>
              <a:r>
                <a:t>3G/4G/WiFi</a:t>
              </a:r>
            </a:p>
            <a:p>
              <a:pPr>
                <a:defRPr sz="2300"/>
              </a:pPr>
              <a:r>
                <a:t>DEVICE BRAND &amp; MODEL</a:t>
              </a:r>
            </a:p>
            <a:p>
              <a:pPr>
                <a:defRPr sz="2300"/>
              </a:pPr>
              <a:r>
                <a:t>PRICE RANGES </a:t>
              </a:r>
            </a:p>
            <a:p>
              <a:pPr>
                <a:defRPr sz="2300"/>
              </a:pPr>
              <a:r>
                <a:t>…</a:t>
              </a:r>
            </a:p>
          </p:txBody>
        </p:sp>
        <p:sp>
          <p:nvSpPr>
            <p:cNvPr id="929" name="INTERESTS…"/>
            <p:cNvSpPr txBox="1"/>
            <p:nvPr/>
          </p:nvSpPr>
          <p:spPr>
            <a:xfrm>
              <a:off x="11723050" y="4505688"/>
              <a:ext cx="3576226" cy="2763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300" b="1"/>
              </a:pPr>
              <a:r>
                <a:rPr sz="2000" dirty="0"/>
                <a:t>INTERESTS</a:t>
              </a:r>
              <a:endParaRPr lang="en-US" sz="2000" dirty="0"/>
            </a:p>
            <a:p>
              <a:pPr>
                <a:defRPr sz="2300" b="1"/>
              </a:pPr>
              <a:r>
                <a:rPr lang="en-US" sz="3600" dirty="0"/>
                <a:t>LANGUAGE</a:t>
              </a:r>
              <a:endParaRPr sz="3600" dirty="0"/>
            </a:p>
            <a:p>
              <a:pPr>
                <a:defRPr sz="2300"/>
              </a:pPr>
              <a:r>
                <a:rPr sz="2000" dirty="0"/>
                <a:t>RETARGETING</a:t>
              </a:r>
            </a:p>
            <a:p>
              <a:pPr>
                <a:defRPr sz="2300"/>
              </a:pPr>
              <a:r>
                <a:rPr sz="2000" dirty="0"/>
                <a:t>USERS LISTS</a:t>
              </a:r>
            </a:p>
            <a:p>
              <a:pPr>
                <a:defRPr sz="2300" b="1"/>
              </a:pPr>
              <a:r>
                <a:rPr sz="2000" dirty="0"/>
                <a:t>VISITED SITES&amp;APPS</a:t>
              </a:r>
            </a:p>
            <a:p>
              <a:pPr>
                <a:defRPr sz="2300" b="1"/>
              </a:pPr>
              <a:r>
                <a:rPr sz="2000" dirty="0"/>
                <a:t>VISITED LOCATIONS</a:t>
              </a:r>
            </a:p>
            <a:p>
              <a:pPr>
                <a:defRPr sz="2300"/>
              </a:pPr>
              <a:r>
                <a:rPr sz="2000" dirty="0"/>
                <a:t>GEOFENCE</a:t>
              </a:r>
            </a:p>
            <a:p>
              <a:pPr>
                <a:defRPr sz="2300"/>
              </a:pPr>
              <a:r>
                <a:rPr sz="2000" dirty="0"/>
                <a:t>SOCIOECONOMIC CLASS</a:t>
              </a:r>
            </a:p>
          </p:txBody>
        </p:sp>
      </p:grp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E0CD0E-63BE-4299-81B3-5579F2651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Freeform 2"/>
          <p:cNvSpPr/>
          <p:nvPr/>
        </p:nvSpPr>
        <p:spPr>
          <a:xfrm>
            <a:off x="-246" y="464096"/>
            <a:ext cx="7834626" cy="8215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75" y="0"/>
                </a:moveTo>
                <a:lnTo>
                  <a:pt x="0" y="0"/>
                </a:lnTo>
                <a:lnTo>
                  <a:pt x="0" y="21600"/>
                </a:lnTo>
                <a:lnTo>
                  <a:pt x="10275" y="21600"/>
                </a:lnTo>
                <a:cubicBezTo>
                  <a:pt x="16530" y="21600"/>
                  <a:pt x="21600" y="16763"/>
                  <a:pt x="21600" y="10800"/>
                </a:cubicBezTo>
                <a:cubicBezTo>
                  <a:pt x="21600" y="4835"/>
                  <a:pt x="16530" y="0"/>
                  <a:pt x="10275" y="0"/>
                </a:cubicBezTo>
              </a:path>
            </a:pathLst>
          </a:custGeom>
          <a:solidFill>
            <a:srgbClr val="7F2FFF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747993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9" name="Freeform 3"/>
          <p:cNvSpPr/>
          <p:nvPr/>
        </p:nvSpPr>
        <p:spPr>
          <a:xfrm>
            <a:off x="716236" y="1452349"/>
            <a:ext cx="6105186" cy="6249895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747993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0" name="Freeform 61"/>
          <p:cNvSpPr/>
          <p:nvPr/>
        </p:nvSpPr>
        <p:spPr>
          <a:xfrm>
            <a:off x="8868091" y="2105297"/>
            <a:ext cx="5914596" cy="30993"/>
          </a:xfrm>
          <a:prstGeom prst="rect">
            <a:avLst/>
          </a:prstGeom>
          <a:solidFill>
            <a:srgbClr val="747A94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747993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" name="Freeform 113"/>
          <p:cNvSpPr/>
          <p:nvPr/>
        </p:nvSpPr>
        <p:spPr>
          <a:xfrm>
            <a:off x="9823957" y="2499288"/>
            <a:ext cx="763800" cy="679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9" h="21235" extrusionOk="0">
                <a:moveTo>
                  <a:pt x="11305" y="11831"/>
                </a:moveTo>
                <a:cubicBezTo>
                  <a:pt x="10724" y="12505"/>
                  <a:pt x="10478" y="13329"/>
                  <a:pt x="10277" y="14203"/>
                </a:cubicBezTo>
                <a:cubicBezTo>
                  <a:pt x="9831" y="16176"/>
                  <a:pt x="9429" y="18174"/>
                  <a:pt x="8982" y="20171"/>
                </a:cubicBezTo>
                <a:cubicBezTo>
                  <a:pt x="8736" y="21295"/>
                  <a:pt x="8490" y="21420"/>
                  <a:pt x="7485" y="21045"/>
                </a:cubicBezTo>
                <a:cubicBezTo>
                  <a:pt x="6659" y="20746"/>
                  <a:pt x="6279" y="20221"/>
                  <a:pt x="6279" y="19198"/>
                </a:cubicBezTo>
                <a:cubicBezTo>
                  <a:pt x="6279" y="16076"/>
                  <a:pt x="6212" y="12955"/>
                  <a:pt x="6234" y="9833"/>
                </a:cubicBezTo>
                <a:cubicBezTo>
                  <a:pt x="6234" y="8885"/>
                  <a:pt x="5922" y="8310"/>
                  <a:pt x="5140" y="7911"/>
                </a:cubicBezTo>
                <a:cubicBezTo>
                  <a:pt x="4001" y="7261"/>
                  <a:pt x="2839" y="6587"/>
                  <a:pt x="1767" y="5788"/>
                </a:cubicBezTo>
                <a:cubicBezTo>
                  <a:pt x="1164" y="5364"/>
                  <a:pt x="695" y="4714"/>
                  <a:pt x="226" y="4115"/>
                </a:cubicBezTo>
                <a:cubicBezTo>
                  <a:pt x="-20" y="3765"/>
                  <a:pt x="-87" y="3316"/>
                  <a:pt x="136" y="2866"/>
                </a:cubicBezTo>
                <a:cubicBezTo>
                  <a:pt x="360" y="2417"/>
                  <a:pt x="762" y="2242"/>
                  <a:pt x="1164" y="2317"/>
                </a:cubicBezTo>
                <a:cubicBezTo>
                  <a:pt x="1968" y="2467"/>
                  <a:pt x="2817" y="2617"/>
                  <a:pt x="3532" y="2991"/>
                </a:cubicBezTo>
                <a:cubicBezTo>
                  <a:pt x="4782" y="3616"/>
                  <a:pt x="5989" y="4415"/>
                  <a:pt x="7173" y="5164"/>
                </a:cubicBezTo>
                <a:cubicBezTo>
                  <a:pt x="7642" y="5463"/>
                  <a:pt x="8044" y="5463"/>
                  <a:pt x="8490" y="5164"/>
                </a:cubicBezTo>
                <a:cubicBezTo>
                  <a:pt x="11015" y="3616"/>
                  <a:pt x="13539" y="2092"/>
                  <a:pt x="16063" y="594"/>
                </a:cubicBezTo>
                <a:cubicBezTo>
                  <a:pt x="16420" y="369"/>
                  <a:pt x="16778" y="170"/>
                  <a:pt x="17157" y="70"/>
                </a:cubicBezTo>
                <a:cubicBezTo>
                  <a:pt x="17917" y="-180"/>
                  <a:pt x="18810" y="269"/>
                  <a:pt x="19235" y="1019"/>
                </a:cubicBezTo>
                <a:cubicBezTo>
                  <a:pt x="19480" y="1493"/>
                  <a:pt x="19257" y="1818"/>
                  <a:pt x="18967" y="2092"/>
                </a:cubicBezTo>
                <a:cubicBezTo>
                  <a:pt x="18028" y="3041"/>
                  <a:pt x="17023" y="3940"/>
                  <a:pt x="16085" y="4914"/>
                </a:cubicBezTo>
                <a:cubicBezTo>
                  <a:pt x="15102" y="5963"/>
                  <a:pt x="14186" y="7037"/>
                  <a:pt x="13226" y="8085"/>
                </a:cubicBezTo>
                <a:cubicBezTo>
                  <a:pt x="13137" y="8210"/>
                  <a:pt x="13070" y="8360"/>
                  <a:pt x="12958" y="8535"/>
                </a:cubicBezTo>
                <a:cubicBezTo>
                  <a:pt x="14499" y="9584"/>
                  <a:pt x="16018" y="10632"/>
                  <a:pt x="17537" y="11656"/>
                </a:cubicBezTo>
                <a:cubicBezTo>
                  <a:pt x="17671" y="11731"/>
                  <a:pt x="17894" y="11681"/>
                  <a:pt x="18028" y="11606"/>
                </a:cubicBezTo>
                <a:cubicBezTo>
                  <a:pt x="18408" y="11332"/>
                  <a:pt x="18766" y="10957"/>
                  <a:pt x="19190" y="10732"/>
                </a:cubicBezTo>
                <a:cubicBezTo>
                  <a:pt x="19547" y="10533"/>
                  <a:pt x="19972" y="10383"/>
                  <a:pt x="20351" y="10408"/>
                </a:cubicBezTo>
                <a:cubicBezTo>
                  <a:pt x="21200" y="10508"/>
                  <a:pt x="21513" y="11207"/>
                  <a:pt x="21066" y="12031"/>
                </a:cubicBezTo>
                <a:cubicBezTo>
                  <a:pt x="20195" y="13679"/>
                  <a:pt x="19279" y="15327"/>
                  <a:pt x="18386" y="16975"/>
                </a:cubicBezTo>
                <a:cubicBezTo>
                  <a:pt x="18229" y="17275"/>
                  <a:pt x="18073" y="17574"/>
                  <a:pt x="17894" y="17849"/>
                </a:cubicBezTo>
                <a:cubicBezTo>
                  <a:pt x="17738" y="18174"/>
                  <a:pt x="17492" y="18224"/>
                  <a:pt x="17224" y="18099"/>
                </a:cubicBezTo>
                <a:cubicBezTo>
                  <a:pt x="16219" y="17724"/>
                  <a:pt x="16018" y="17375"/>
                  <a:pt x="16130" y="16201"/>
                </a:cubicBezTo>
                <a:cubicBezTo>
                  <a:pt x="16152" y="15951"/>
                  <a:pt x="16152" y="15727"/>
                  <a:pt x="16197" y="15502"/>
                </a:cubicBezTo>
                <a:cubicBezTo>
                  <a:pt x="16264" y="14503"/>
                  <a:pt x="16264" y="14503"/>
                  <a:pt x="15460" y="14054"/>
                </a:cubicBezTo>
                <a:cubicBezTo>
                  <a:pt x="14075" y="13329"/>
                  <a:pt x="12712" y="12580"/>
                  <a:pt x="11305" y="11831"/>
                </a:cubicBezTo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D5D5D5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2" name="Freeform 115"/>
          <p:cNvSpPr/>
          <p:nvPr/>
        </p:nvSpPr>
        <p:spPr>
          <a:xfrm>
            <a:off x="11544031" y="2448470"/>
            <a:ext cx="641485" cy="833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4" h="20508" extrusionOk="0">
                <a:moveTo>
                  <a:pt x="9785" y="4076"/>
                </a:moveTo>
                <a:cubicBezTo>
                  <a:pt x="7271" y="4076"/>
                  <a:pt x="5197" y="5713"/>
                  <a:pt x="5172" y="7745"/>
                </a:cubicBezTo>
                <a:cubicBezTo>
                  <a:pt x="5148" y="9718"/>
                  <a:pt x="7271" y="11454"/>
                  <a:pt x="9761" y="11473"/>
                </a:cubicBezTo>
                <a:cubicBezTo>
                  <a:pt x="12274" y="11473"/>
                  <a:pt x="14349" y="9797"/>
                  <a:pt x="14373" y="7765"/>
                </a:cubicBezTo>
                <a:cubicBezTo>
                  <a:pt x="14398" y="5753"/>
                  <a:pt x="12323" y="4076"/>
                  <a:pt x="9785" y="4076"/>
                </a:cubicBezTo>
                <a:close/>
                <a:moveTo>
                  <a:pt x="9761" y="20508"/>
                </a:moveTo>
                <a:cubicBezTo>
                  <a:pt x="6441" y="17549"/>
                  <a:pt x="3342" y="14570"/>
                  <a:pt x="1072" y="11099"/>
                </a:cubicBezTo>
                <a:cubicBezTo>
                  <a:pt x="-1735" y="6798"/>
                  <a:pt x="1389" y="2281"/>
                  <a:pt x="5636" y="723"/>
                </a:cubicBezTo>
                <a:cubicBezTo>
                  <a:pt x="10590" y="-1092"/>
                  <a:pt x="16472" y="624"/>
                  <a:pt x="18693" y="4589"/>
                </a:cubicBezTo>
                <a:cubicBezTo>
                  <a:pt x="19841" y="6660"/>
                  <a:pt x="19865" y="8712"/>
                  <a:pt x="18620" y="10783"/>
                </a:cubicBezTo>
                <a:cubicBezTo>
                  <a:pt x="16741" y="13939"/>
                  <a:pt x="14032" y="16602"/>
                  <a:pt x="11225" y="19206"/>
                </a:cubicBezTo>
                <a:cubicBezTo>
                  <a:pt x="10786" y="19640"/>
                  <a:pt x="10322" y="20035"/>
                  <a:pt x="9761" y="20508"/>
                </a:cubicBez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D5D5D5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3" name="Freeform 116"/>
          <p:cNvSpPr/>
          <p:nvPr/>
        </p:nvSpPr>
        <p:spPr>
          <a:xfrm>
            <a:off x="13440256" y="2469045"/>
            <a:ext cx="800388" cy="757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2921" y="2293"/>
                </a:moveTo>
                <a:lnTo>
                  <a:pt x="8679" y="2293"/>
                </a:lnTo>
                <a:lnTo>
                  <a:pt x="8679" y="4501"/>
                </a:lnTo>
                <a:lnTo>
                  <a:pt x="12921" y="4501"/>
                </a:lnTo>
                <a:lnTo>
                  <a:pt x="12921" y="2293"/>
                </a:lnTo>
                <a:close/>
                <a:moveTo>
                  <a:pt x="15129" y="4546"/>
                </a:moveTo>
                <a:cubicBezTo>
                  <a:pt x="16535" y="4546"/>
                  <a:pt x="17856" y="4546"/>
                  <a:pt x="19176" y="4546"/>
                </a:cubicBezTo>
                <a:cubicBezTo>
                  <a:pt x="20756" y="4546"/>
                  <a:pt x="21600" y="5434"/>
                  <a:pt x="21600" y="7095"/>
                </a:cubicBezTo>
                <a:cubicBezTo>
                  <a:pt x="21600" y="11101"/>
                  <a:pt x="21600" y="15084"/>
                  <a:pt x="21600" y="19090"/>
                </a:cubicBezTo>
                <a:cubicBezTo>
                  <a:pt x="21600" y="20684"/>
                  <a:pt x="20734" y="21594"/>
                  <a:pt x="19198" y="21594"/>
                </a:cubicBezTo>
                <a:cubicBezTo>
                  <a:pt x="13592" y="21594"/>
                  <a:pt x="7986" y="21594"/>
                  <a:pt x="2359" y="21594"/>
                </a:cubicBezTo>
                <a:cubicBezTo>
                  <a:pt x="866" y="21594"/>
                  <a:pt x="0" y="20684"/>
                  <a:pt x="0" y="19113"/>
                </a:cubicBezTo>
                <a:cubicBezTo>
                  <a:pt x="0" y="15084"/>
                  <a:pt x="0" y="11033"/>
                  <a:pt x="0" y="6982"/>
                </a:cubicBezTo>
                <a:cubicBezTo>
                  <a:pt x="0" y="5457"/>
                  <a:pt x="866" y="4546"/>
                  <a:pt x="2337" y="4546"/>
                </a:cubicBezTo>
                <a:cubicBezTo>
                  <a:pt x="3701" y="4546"/>
                  <a:pt x="5043" y="4546"/>
                  <a:pt x="6471" y="4546"/>
                </a:cubicBezTo>
                <a:cubicBezTo>
                  <a:pt x="6471" y="3795"/>
                  <a:pt x="6471" y="3112"/>
                  <a:pt x="6471" y="2452"/>
                </a:cubicBezTo>
                <a:cubicBezTo>
                  <a:pt x="6471" y="927"/>
                  <a:pt x="7359" y="17"/>
                  <a:pt x="8766" y="17"/>
                </a:cubicBezTo>
                <a:cubicBezTo>
                  <a:pt x="10129" y="-6"/>
                  <a:pt x="11493" y="-6"/>
                  <a:pt x="12856" y="17"/>
                </a:cubicBezTo>
                <a:cubicBezTo>
                  <a:pt x="14198" y="17"/>
                  <a:pt x="15085" y="927"/>
                  <a:pt x="15107" y="2361"/>
                </a:cubicBezTo>
                <a:cubicBezTo>
                  <a:pt x="15129" y="3067"/>
                  <a:pt x="15107" y="3772"/>
                  <a:pt x="15107" y="4546"/>
                </a:cubicBezTo>
                <a:lnTo>
                  <a:pt x="15129" y="4546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D5D5D5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4" name="TextBox 6"/>
          <p:cNvSpPr txBox="1"/>
          <p:nvPr/>
        </p:nvSpPr>
        <p:spPr>
          <a:xfrm>
            <a:off x="8810532" y="1364532"/>
            <a:ext cx="6016210" cy="75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/>
          <a:lstStyle/>
          <a:p>
            <a:pPr defTabSz="1828525">
              <a:defRPr sz="4400" spc="-161">
                <a:solidFill>
                  <a:srgbClr val="747A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933">
                <a:solidFill>
                  <a:schemeClr val="bg1">
                    <a:lumMod val="50000"/>
                  </a:schemeClr>
                </a:solidFill>
              </a:rPr>
              <a:t>Target audience unique points</a:t>
            </a:r>
          </a:p>
        </p:txBody>
      </p:sp>
      <p:sp>
        <p:nvSpPr>
          <p:cNvPr id="1335" name="TextBox 7"/>
          <p:cNvSpPr txBox="1"/>
          <p:nvPr/>
        </p:nvSpPr>
        <p:spPr>
          <a:xfrm>
            <a:off x="9526785" y="3335755"/>
            <a:ext cx="1367469" cy="4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algn="ctr" defTabSz="2742650">
              <a:defRPr sz="3300" spc="-27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200">
                <a:solidFill>
                  <a:schemeClr val="bg1">
                    <a:lumMod val="50000"/>
                  </a:schemeClr>
                </a:solidFill>
              </a:rPr>
              <a:t>Traveling</a:t>
            </a:r>
          </a:p>
        </p:txBody>
      </p:sp>
      <p:sp>
        <p:nvSpPr>
          <p:cNvPr id="1336" name="TextBox 9"/>
          <p:cNvSpPr txBox="1"/>
          <p:nvPr/>
        </p:nvSpPr>
        <p:spPr>
          <a:xfrm>
            <a:off x="10959291" y="3334656"/>
            <a:ext cx="1810964" cy="51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algn="ctr" defTabSz="2742650">
              <a:defRPr sz="3300" spc="-27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200" dirty="0">
                <a:solidFill>
                  <a:schemeClr val="bg1">
                    <a:lumMod val="50000"/>
                  </a:schemeClr>
                </a:solidFill>
              </a:rPr>
              <a:t>UAE</a:t>
            </a:r>
          </a:p>
        </p:txBody>
      </p:sp>
      <p:sp>
        <p:nvSpPr>
          <p:cNvPr id="1337" name="TextBox 10"/>
          <p:cNvSpPr txBox="1"/>
          <p:nvPr/>
        </p:nvSpPr>
        <p:spPr>
          <a:xfrm>
            <a:off x="12452927" y="3449898"/>
            <a:ext cx="2775047" cy="49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algn="ctr" defTabSz="2742650">
              <a:defRPr sz="3300" spc="-27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BUSINESS STARTUP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8" name="Freeform 112"/>
          <p:cNvSpPr/>
          <p:nvPr/>
        </p:nvSpPr>
        <p:spPr>
          <a:xfrm>
            <a:off x="8868091" y="4461204"/>
            <a:ext cx="5914596" cy="30973"/>
          </a:xfrm>
          <a:prstGeom prst="rect">
            <a:avLst/>
          </a:prstGeom>
          <a:solidFill>
            <a:srgbClr val="747A94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747993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9" name="TextBox 11"/>
          <p:cNvSpPr txBox="1"/>
          <p:nvPr/>
        </p:nvSpPr>
        <p:spPr>
          <a:xfrm>
            <a:off x="8810532" y="3805025"/>
            <a:ext cx="6016210" cy="67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/>
          <a:lstStyle>
            <a:lvl1pPr defTabSz="2742650">
              <a:defRPr sz="4400" spc="-161">
                <a:solidFill>
                  <a:srgbClr val="747A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sz="2933" dirty="0">
                <a:solidFill>
                  <a:schemeClr val="bg1">
                    <a:lumMod val="50000"/>
                  </a:schemeClr>
                </a:solidFill>
              </a:rPr>
              <a:t>Business Type</a:t>
            </a:r>
            <a:endParaRPr sz="29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0" name="TextBox 12"/>
          <p:cNvSpPr txBox="1"/>
          <p:nvPr/>
        </p:nvSpPr>
        <p:spPr>
          <a:xfrm>
            <a:off x="8810532" y="4719023"/>
            <a:ext cx="6016210" cy="89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defTabSz="2742650">
              <a:defRPr spc="-30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B2B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1" name="Freeform 78"/>
          <p:cNvSpPr/>
          <p:nvPr/>
        </p:nvSpPr>
        <p:spPr>
          <a:xfrm>
            <a:off x="8868091" y="6005364"/>
            <a:ext cx="5914596" cy="30971"/>
          </a:xfrm>
          <a:prstGeom prst="rect">
            <a:avLst/>
          </a:prstGeom>
          <a:solidFill>
            <a:srgbClr val="747A94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747993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2" name="TextBox 15"/>
          <p:cNvSpPr txBox="1"/>
          <p:nvPr/>
        </p:nvSpPr>
        <p:spPr>
          <a:xfrm>
            <a:off x="8810532" y="5246828"/>
            <a:ext cx="6016210" cy="7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/>
          <a:lstStyle>
            <a:lvl1pPr defTabSz="2742650">
              <a:defRPr sz="4400" spc="-161">
                <a:solidFill>
                  <a:srgbClr val="747A94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2933">
                <a:solidFill>
                  <a:schemeClr val="bg1">
                    <a:lumMod val="50000"/>
                  </a:schemeClr>
                </a:solidFill>
              </a:rPr>
              <a:t>Interests</a:t>
            </a:r>
          </a:p>
        </p:txBody>
      </p:sp>
      <p:sp>
        <p:nvSpPr>
          <p:cNvPr id="1343" name="TextBox 16"/>
          <p:cNvSpPr txBox="1"/>
          <p:nvPr/>
        </p:nvSpPr>
        <p:spPr>
          <a:xfrm>
            <a:off x="8820662" y="6091313"/>
            <a:ext cx="6016209" cy="63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defTabSz="2742650">
              <a:defRPr spc="-30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Investment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4" name="TextBox 17"/>
          <p:cNvSpPr txBox="1"/>
          <p:nvPr/>
        </p:nvSpPr>
        <p:spPr>
          <a:xfrm>
            <a:off x="8813908" y="6483504"/>
            <a:ext cx="6016210" cy="51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defTabSz="2742650">
              <a:defRPr spc="-30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000">
                <a:solidFill>
                  <a:schemeClr val="bg1">
                    <a:lumMod val="50000"/>
                  </a:schemeClr>
                </a:solidFill>
              </a:rPr>
              <a:t>Business</a:t>
            </a:r>
          </a:p>
        </p:txBody>
      </p:sp>
      <p:sp>
        <p:nvSpPr>
          <p:cNvPr id="1345" name="TextBox 18"/>
          <p:cNvSpPr txBox="1"/>
          <p:nvPr/>
        </p:nvSpPr>
        <p:spPr>
          <a:xfrm>
            <a:off x="8813908" y="6882558"/>
            <a:ext cx="6016210" cy="486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defTabSz="2742650">
              <a:defRPr spc="-30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000">
                <a:solidFill>
                  <a:schemeClr val="bg1">
                    <a:lumMod val="50000"/>
                  </a:schemeClr>
                </a:solidFill>
              </a:rPr>
              <a:t>News</a:t>
            </a:r>
          </a:p>
        </p:txBody>
      </p:sp>
      <p:sp>
        <p:nvSpPr>
          <p:cNvPr id="1346" name="TextBox 19"/>
          <p:cNvSpPr txBox="1"/>
          <p:nvPr/>
        </p:nvSpPr>
        <p:spPr>
          <a:xfrm>
            <a:off x="8813908" y="7281129"/>
            <a:ext cx="6016210" cy="49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/>
          <a:lstStyle>
            <a:lvl1pPr defTabSz="2742650">
              <a:defRPr spc="-30">
                <a:solidFill>
                  <a:srgbClr val="747A94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Technology</a:t>
            </a:r>
          </a:p>
        </p:txBody>
      </p:sp>
      <p:pic>
        <p:nvPicPr>
          <p:cNvPr id="1347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429" y="1450379"/>
            <a:ext cx="6105185" cy="6249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7"/>
                  <a:pt x="0" y="10798"/>
                </a:cubicBezTo>
                <a:cubicBezTo>
                  <a:pt x="0" y="16764"/>
                  <a:pt x="4833" y="21600"/>
                  <a:pt x="10800" y="21600"/>
                </a:cubicBezTo>
                <a:cubicBezTo>
                  <a:pt x="16766" y="21600"/>
                  <a:pt x="21600" y="16764"/>
                  <a:pt x="21600" y="10798"/>
                </a:cubicBezTo>
                <a:cubicBezTo>
                  <a:pt x="21600" y="4837"/>
                  <a:pt x="16766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48" name="Freeform 22"/>
          <p:cNvSpPr/>
          <p:nvPr/>
        </p:nvSpPr>
        <p:spPr>
          <a:xfrm>
            <a:off x="3095100" y="6351255"/>
            <a:ext cx="5116934" cy="2010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62" y="0"/>
                </a:moveTo>
                <a:lnTo>
                  <a:pt x="5545" y="0"/>
                </a:lnTo>
                <a:cubicBezTo>
                  <a:pt x="4555" y="0"/>
                  <a:pt x="3639" y="877"/>
                  <a:pt x="2916" y="2340"/>
                </a:cubicBezTo>
                <a:lnTo>
                  <a:pt x="0" y="1445"/>
                </a:lnTo>
                <a:lnTo>
                  <a:pt x="1534" y="7269"/>
                </a:lnTo>
                <a:cubicBezTo>
                  <a:pt x="1382" y="8378"/>
                  <a:pt x="1301" y="9566"/>
                  <a:pt x="1301" y="10804"/>
                </a:cubicBezTo>
                <a:cubicBezTo>
                  <a:pt x="1301" y="16748"/>
                  <a:pt x="3210" y="21600"/>
                  <a:pt x="5545" y="21600"/>
                </a:cubicBezTo>
                <a:lnTo>
                  <a:pt x="17362" y="21600"/>
                </a:lnTo>
                <a:cubicBezTo>
                  <a:pt x="19694" y="21600"/>
                  <a:pt x="21600" y="16748"/>
                  <a:pt x="21600" y="10804"/>
                </a:cubicBezTo>
                <a:cubicBezTo>
                  <a:pt x="21600" y="4860"/>
                  <a:pt x="19694" y="0"/>
                  <a:pt x="17362" y="0"/>
                </a:cubicBezTo>
              </a:path>
            </a:pathLst>
          </a:custGeom>
          <a:solidFill>
            <a:srgbClr val="AB3DFF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1828525">
              <a:defRPr sz="5200">
                <a:solidFill>
                  <a:srgbClr val="747993"/>
                </a:solidFill>
              </a:defRPr>
            </a:pPr>
            <a:endParaRPr sz="3467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9" name="TextBox 5"/>
          <p:cNvSpPr txBox="1"/>
          <p:nvPr/>
        </p:nvSpPr>
        <p:spPr>
          <a:xfrm>
            <a:off x="4190374" y="6415743"/>
            <a:ext cx="3925941" cy="182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defTabSz="2742650">
              <a:defRPr sz="4800" spc="-1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Business Investor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351" name="TextBox 4"/>
          <p:cNvSpPr txBox="1"/>
          <p:nvPr/>
        </p:nvSpPr>
        <p:spPr>
          <a:xfrm>
            <a:off x="4263208" y="5624237"/>
            <a:ext cx="3088581" cy="49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ctr" defTabSz="2742650">
              <a:defRPr spc="-13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Rectangle"/>
          <p:cNvSpPr/>
          <p:nvPr/>
        </p:nvSpPr>
        <p:spPr>
          <a:xfrm>
            <a:off x="11590253" y="2626958"/>
            <a:ext cx="4654405" cy="846667"/>
          </a:xfrm>
          <a:prstGeom prst="rect">
            <a:avLst/>
          </a:prstGeom>
          <a:solidFill>
            <a:srgbClr val="9966FF"/>
          </a:solidFill>
          <a:ln w="25400">
            <a:solidFill>
              <a:srgbClr val="9966FF"/>
            </a:solidFill>
            <a:miter lim="400000"/>
          </a:ln>
        </p:spPr>
        <p:txBody>
          <a:bodyPr tIns="60959" bIns="60959" anchor="ctr"/>
          <a:lstStyle/>
          <a:p>
            <a:endParaRPr sz="2000"/>
          </a:p>
        </p:txBody>
      </p:sp>
      <p:sp>
        <p:nvSpPr>
          <p:cNvPr id="1354" name="INTEREST TARGETING"/>
          <p:cNvSpPr txBox="1">
            <a:spLocks noGrp="1"/>
          </p:cNvSpPr>
          <p:nvPr>
            <p:ph type="body" idx="4294967295"/>
          </p:nvPr>
        </p:nvSpPr>
        <p:spPr>
          <a:xfrm>
            <a:off x="359955" y="207092"/>
            <a:ext cx="11868150" cy="749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sz="5400" b="1" dirty="0">
                <a:solidFill>
                  <a:schemeClr val="bg1"/>
                </a:solidFill>
              </a:rPr>
              <a:t>INTEREST</a:t>
            </a:r>
            <a:r>
              <a:rPr sz="5400" b="1" dirty="0"/>
              <a:t> </a:t>
            </a:r>
            <a:r>
              <a:rPr sz="5400" b="1" dirty="0">
                <a:solidFill>
                  <a:schemeClr val="bg1">
                    <a:lumMod val="50000"/>
                  </a:schemeClr>
                </a:solidFill>
              </a:rPr>
              <a:t>TARGETING</a:t>
            </a:r>
          </a:p>
        </p:txBody>
      </p:sp>
      <p:pic>
        <p:nvPicPr>
          <p:cNvPr id="1355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3336" y="2650867"/>
            <a:ext cx="3414978" cy="3414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799"/>
                </a:cubicBezTo>
                <a:cubicBezTo>
                  <a:pt x="21600" y="4835"/>
                  <a:pt x="16764" y="0"/>
                  <a:pt x="1079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66700" dist="25400" dir="5400000" rotWithShape="0">
              <a:srgbClr val="929292">
                <a:alpha val="50000"/>
              </a:srgbClr>
            </a:outerShdw>
          </a:effectLst>
        </p:spPr>
      </p:pic>
      <p:pic>
        <p:nvPicPr>
          <p:cNvPr id="1356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7599" y="4075134"/>
            <a:ext cx="3021013" cy="3020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66700" dist="25400" dir="5400000" rotWithShape="0">
              <a:srgbClr val="929292">
                <a:alpha val="50000"/>
              </a:srgbClr>
            </a:outerShdw>
          </a:effectLst>
        </p:spPr>
      </p:pic>
      <p:grpSp>
        <p:nvGrpSpPr>
          <p:cNvPr id="1359" name="Group"/>
          <p:cNvGrpSpPr/>
          <p:nvPr/>
        </p:nvGrpSpPr>
        <p:grpSpPr>
          <a:xfrm>
            <a:off x="218851" y="3330302"/>
            <a:ext cx="7118141" cy="5044635"/>
            <a:chOff x="0" y="0"/>
            <a:chExt cx="10677210" cy="7566952"/>
          </a:xfrm>
        </p:grpSpPr>
        <p:pic>
          <p:nvPicPr>
            <p:cNvPr id="1357" name="image-removebg.png" descr="image-removeb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77211" cy="7566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8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56772" y="1080860"/>
              <a:ext cx="8363092" cy="51662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60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92924" y="5639457"/>
            <a:ext cx="2299495" cy="2299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4"/>
                  <a:pt x="0" y="10799"/>
                </a:cubicBezTo>
                <a:cubicBezTo>
                  <a:pt x="0" y="16763"/>
                  <a:pt x="4834" y="21600"/>
                  <a:pt x="10799" y="21600"/>
                </a:cubicBezTo>
                <a:cubicBezTo>
                  <a:pt x="16763" y="21600"/>
                  <a:pt x="21600" y="16763"/>
                  <a:pt x="21600" y="10799"/>
                </a:cubicBezTo>
                <a:cubicBezTo>
                  <a:pt x="21600" y="4834"/>
                  <a:pt x="16763" y="0"/>
                  <a:pt x="1079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66700" dist="25400" dir="5400000" rotWithShape="0">
              <a:srgbClr val="929292">
                <a:alpha val="50000"/>
              </a:srgbClr>
            </a:outerShdw>
          </a:effectLst>
        </p:spPr>
      </p:pic>
      <p:sp>
        <p:nvSpPr>
          <p:cNvPr id="1361" name="Finance interests"/>
          <p:cNvSpPr txBox="1"/>
          <p:nvPr/>
        </p:nvSpPr>
        <p:spPr>
          <a:xfrm>
            <a:off x="7401392" y="5672608"/>
            <a:ext cx="2512226" cy="10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60959" bIns="60959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4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Finance interests</a:t>
            </a:r>
          </a:p>
        </p:txBody>
      </p:sp>
      <p:sp>
        <p:nvSpPr>
          <p:cNvPr id="1362" name="People are targeted based on their interests. Eskimi DMP collects first party data from users’ browsing activities."/>
          <p:cNvSpPr txBox="1"/>
          <p:nvPr/>
        </p:nvSpPr>
        <p:spPr>
          <a:xfrm>
            <a:off x="675874" y="956392"/>
            <a:ext cx="8078077" cy="172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59" bIns="60959">
            <a:spAutoFit/>
          </a:bodyPr>
          <a:lstStyle>
            <a:lvl1pPr>
              <a:lnSpc>
                <a:spcPct val="150000"/>
              </a:lnSpc>
              <a:defRPr sz="3200">
                <a:solidFill>
                  <a:srgbClr val="53535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People are targeted based on their interests.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Caudi collects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 first party data from users’ browsing activities. </a:t>
            </a:r>
          </a:p>
        </p:txBody>
      </p:sp>
      <p:sp>
        <p:nvSpPr>
          <p:cNvPr id="1363" name="Reach fintech audience"/>
          <p:cNvSpPr txBox="1"/>
          <p:nvPr/>
        </p:nvSpPr>
        <p:spPr>
          <a:xfrm>
            <a:off x="10154382" y="2770279"/>
            <a:ext cx="8078077" cy="560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59" bIns="60959">
            <a:spAutoFit/>
          </a:bodyPr>
          <a:lstStyle>
            <a:lvl1pPr>
              <a:lnSpc>
                <a:spcPct val="150000"/>
              </a:lnSpc>
              <a:defRPr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2133" dirty="0"/>
              <a:t>Reach </a:t>
            </a:r>
            <a:r>
              <a:rPr lang="en-US" sz="2133" dirty="0"/>
              <a:t>Your Right Audience</a:t>
            </a:r>
            <a:endParaRPr sz="2133" dirty="0"/>
          </a:p>
        </p:txBody>
      </p:sp>
      <p:sp>
        <p:nvSpPr>
          <p:cNvPr id="1364" name="Business interests"/>
          <p:cNvSpPr txBox="1"/>
          <p:nvPr/>
        </p:nvSpPr>
        <p:spPr>
          <a:xfrm>
            <a:off x="10619163" y="6784963"/>
            <a:ext cx="2640467" cy="10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60959" bIns="60959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4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Business interests</a:t>
            </a:r>
          </a:p>
        </p:txBody>
      </p:sp>
      <p:sp>
        <p:nvSpPr>
          <p:cNvPr id="1365" name="Tech interests"/>
          <p:cNvSpPr txBox="1"/>
          <p:nvPr/>
        </p:nvSpPr>
        <p:spPr>
          <a:xfrm>
            <a:off x="13535127" y="7452479"/>
            <a:ext cx="2093843" cy="10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60959" bIns="60959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4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Tech interests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4FD94-D897-28FD-40D5-430AB3BCDEDE}"/>
              </a:ext>
            </a:extLst>
          </p:cNvPr>
          <p:cNvSpPr/>
          <p:nvPr/>
        </p:nvSpPr>
        <p:spPr>
          <a:xfrm>
            <a:off x="359955" y="3038168"/>
            <a:ext cx="6807761" cy="101270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AE" dirty="0">
                <a:solidFill>
                  <a:schemeClr val="tx1"/>
                </a:solidFill>
              </a:rPr>
              <a:t>Behavioral Targeting 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animBg="1" advAuto="0"/>
      <p:bldP spid="1356" grpId="0" animBg="1" advAuto="0"/>
      <p:bldP spid="136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"/>
          <p:cNvSpPr/>
          <p:nvPr/>
        </p:nvSpPr>
        <p:spPr>
          <a:xfrm flipH="1">
            <a:off x="5475763" y="-1"/>
            <a:ext cx="10780237" cy="914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2249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939" name="DATA"/>
          <p:cNvSpPr txBox="1"/>
          <p:nvPr/>
        </p:nvSpPr>
        <p:spPr>
          <a:xfrm>
            <a:off x="781563" y="6740473"/>
            <a:ext cx="10197239" cy="94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 defTabSz="1218955">
              <a:lnSpc>
                <a:spcPts val="8200"/>
              </a:lnSpc>
              <a:defRPr sz="5500" b="1" spc="183">
                <a:solidFill>
                  <a:srgbClr val="6237A6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DATA</a:t>
            </a:r>
          </a:p>
        </p:txBody>
      </p:sp>
      <p:sp>
        <p:nvSpPr>
          <p:cNvPr id="940" name="Line"/>
          <p:cNvSpPr/>
          <p:nvPr/>
        </p:nvSpPr>
        <p:spPr>
          <a:xfrm>
            <a:off x="814385" y="7753932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941" name="Screen Shot 2019-09-04 at 12.19.19.png" descr="Screen Shot 2019-09-04 at 12.19.19.png"/>
          <p:cNvPicPr>
            <a:picLocks noChangeAspect="1"/>
          </p:cNvPicPr>
          <p:nvPr/>
        </p:nvPicPr>
        <p:blipFill>
          <a:blip r:embed="rId2" cstate="email">
            <a:alphaModFix amt="9004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63" y="-1"/>
            <a:ext cx="10780237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9480" y="21600"/>
                </a:lnTo>
                <a:lnTo>
                  <a:pt x="1896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610" y="0"/>
                </a:lnTo>
                <a:lnTo>
                  <a:pt x="948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42" name="Screen Shot 2019-08-20 at 13.43.27.png" descr="Screen Shot 2019-08-20 at 13.43.27.png"/>
          <p:cNvPicPr>
            <a:picLocks noChangeAspect="1"/>
          </p:cNvPicPr>
          <p:nvPr/>
        </p:nvPicPr>
        <p:blipFill>
          <a:blip r:embed="rId3" cstate="email">
            <a:alphaModFix amt="6133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23" y="0"/>
            <a:ext cx="10780317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43" name="Shape"/>
          <p:cNvSpPr/>
          <p:nvPr/>
        </p:nvSpPr>
        <p:spPr>
          <a:xfrm>
            <a:off x="5470443" y="-10251"/>
            <a:ext cx="10790877" cy="9202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12"/>
                </a:lnTo>
                <a:lnTo>
                  <a:pt x="9405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EE06">
                  <a:alpha val="20888"/>
                </a:srgbClr>
              </a:gs>
              <a:gs pos="7240">
                <a:srgbClr val="E7B51F">
                  <a:alpha val="30435"/>
                </a:srgbClr>
              </a:gs>
              <a:gs pos="14078">
                <a:srgbClr val="E77C39">
                  <a:alpha val="39983"/>
                </a:srgbClr>
              </a:gs>
              <a:gs pos="30000">
                <a:srgbClr val="E86D60">
                  <a:alpha val="47456"/>
                </a:srgbClr>
              </a:gs>
              <a:gs pos="46391">
                <a:srgbClr val="E85D87">
                  <a:alpha val="54929"/>
                </a:srgbClr>
              </a:gs>
              <a:gs pos="63027">
                <a:srgbClr val="CB41BD">
                  <a:alpha val="54929"/>
                </a:srgbClr>
              </a:gs>
              <a:gs pos="75232">
                <a:srgbClr val="AE26F4">
                  <a:alpha val="54929"/>
                </a:srgbClr>
              </a:gs>
              <a:gs pos="100000">
                <a:srgbClr val="7D23F6">
                  <a:alpha val="49126"/>
                </a:srgbClr>
              </a:gs>
              <a:gs pos="100000">
                <a:srgbClr val="4D20F7">
                  <a:alpha val="43324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roup"/>
          <p:cNvGrpSpPr/>
          <p:nvPr/>
        </p:nvGrpSpPr>
        <p:grpSpPr>
          <a:xfrm>
            <a:off x="6872899" y="5114503"/>
            <a:ext cx="2510203" cy="2517742"/>
            <a:chOff x="0" y="0"/>
            <a:chExt cx="2510202" cy="2517740"/>
          </a:xfrm>
        </p:grpSpPr>
        <p:sp>
          <p:nvSpPr>
            <p:cNvPr id="969" name="Shape"/>
            <p:cNvSpPr/>
            <p:nvPr/>
          </p:nvSpPr>
          <p:spPr>
            <a:xfrm>
              <a:off x="0" y="0"/>
              <a:ext cx="2510203" cy="251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7949" y="0"/>
                    <a:pt x="5266" y="392"/>
                    <a:pt x="3255" y="1111"/>
                  </a:cubicBezTo>
                  <a:cubicBezTo>
                    <a:pt x="1360" y="1787"/>
                    <a:pt x="273" y="2685"/>
                    <a:pt x="273" y="3572"/>
                  </a:cubicBezTo>
                  <a:cubicBezTo>
                    <a:pt x="273" y="4460"/>
                    <a:pt x="1360" y="5360"/>
                    <a:pt x="3255" y="6035"/>
                  </a:cubicBezTo>
                  <a:cubicBezTo>
                    <a:pt x="5266" y="6749"/>
                    <a:pt x="7949" y="7147"/>
                    <a:pt x="10801" y="7147"/>
                  </a:cubicBezTo>
                  <a:cubicBezTo>
                    <a:pt x="13652" y="7147"/>
                    <a:pt x="16334" y="6754"/>
                    <a:pt x="18345" y="6035"/>
                  </a:cubicBezTo>
                  <a:cubicBezTo>
                    <a:pt x="20240" y="5360"/>
                    <a:pt x="21327" y="4460"/>
                    <a:pt x="21327" y="3572"/>
                  </a:cubicBezTo>
                  <a:cubicBezTo>
                    <a:pt x="21327" y="2685"/>
                    <a:pt x="20240" y="1787"/>
                    <a:pt x="18345" y="1111"/>
                  </a:cubicBezTo>
                  <a:cubicBezTo>
                    <a:pt x="16334" y="398"/>
                    <a:pt x="13652" y="0"/>
                    <a:pt x="10801" y="0"/>
                  </a:cubicBezTo>
                  <a:close/>
                  <a:moveTo>
                    <a:pt x="12" y="4505"/>
                  </a:moveTo>
                  <a:lnTo>
                    <a:pt x="12" y="5914"/>
                  </a:lnTo>
                  <a:cubicBezTo>
                    <a:pt x="12" y="8033"/>
                    <a:pt x="4846" y="9754"/>
                    <a:pt x="10811" y="9754"/>
                  </a:cubicBezTo>
                  <a:cubicBezTo>
                    <a:pt x="16776" y="9754"/>
                    <a:pt x="21600" y="8039"/>
                    <a:pt x="21600" y="5914"/>
                  </a:cubicBezTo>
                  <a:lnTo>
                    <a:pt x="21600" y="4505"/>
                  </a:lnTo>
                  <a:cubicBezTo>
                    <a:pt x="21136" y="5284"/>
                    <a:pt x="20088" y="5991"/>
                    <a:pt x="18531" y="6541"/>
                  </a:cubicBezTo>
                  <a:cubicBezTo>
                    <a:pt x="16460" y="7276"/>
                    <a:pt x="13718" y="7679"/>
                    <a:pt x="10806" y="7679"/>
                  </a:cubicBezTo>
                  <a:cubicBezTo>
                    <a:pt x="7894" y="7679"/>
                    <a:pt x="5146" y="7276"/>
                    <a:pt x="3081" y="6541"/>
                  </a:cubicBezTo>
                  <a:cubicBezTo>
                    <a:pt x="1524" y="5985"/>
                    <a:pt x="476" y="5284"/>
                    <a:pt x="12" y="4505"/>
                  </a:cubicBezTo>
                  <a:close/>
                  <a:moveTo>
                    <a:pt x="0" y="7320"/>
                  </a:moveTo>
                  <a:lnTo>
                    <a:pt x="0" y="8284"/>
                  </a:lnTo>
                  <a:cubicBezTo>
                    <a:pt x="0" y="10402"/>
                    <a:pt x="4836" y="12123"/>
                    <a:pt x="10801" y="12123"/>
                  </a:cubicBezTo>
                  <a:cubicBezTo>
                    <a:pt x="16766" y="12123"/>
                    <a:pt x="21600" y="10408"/>
                    <a:pt x="21600" y="8284"/>
                  </a:cubicBezTo>
                  <a:lnTo>
                    <a:pt x="21600" y="7320"/>
                  </a:lnTo>
                  <a:cubicBezTo>
                    <a:pt x="21458" y="7495"/>
                    <a:pt x="21295" y="7664"/>
                    <a:pt x="21098" y="7827"/>
                  </a:cubicBezTo>
                  <a:cubicBezTo>
                    <a:pt x="20508" y="8329"/>
                    <a:pt x="19672" y="8769"/>
                    <a:pt x="18618" y="9145"/>
                  </a:cubicBezTo>
                  <a:cubicBezTo>
                    <a:pt x="16520" y="9891"/>
                    <a:pt x="13745" y="10299"/>
                    <a:pt x="10801" y="10299"/>
                  </a:cubicBezTo>
                  <a:cubicBezTo>
                    <a:pt x="7856" y="10299"/>
                    <a:pt x="5080" y="9891"/>
                    <a:pt x="2982" y="9145"/>
                  </a:cubicBezTo>
                  <a:cubicBezTo>
                    <a:pt x="1928" y="8769"/>
                    <a:pt x="1099" y="8329"/>
                    <a:pt x="504" y="7827"/>
                  </a:cubicBezTo>
                  <a:cubicBezTo>
                    <a:pt x="307" y="7664"/>
                    <a:pt x="142" y="7495"/>
                    <a:pt x="0" y="7320"/>
                  </a:cubicBezTo>
                  <a:close/>
                  <a:moveTo>
                    <a:pt x="0" y="9689"/>
                  </a:moveTo>
                  <a:lnTo>
                    <a:pt x="0" y="10653"/>
                  </a:lnTo>
                  <a:cubicBezTo>
                    <a:pt x="0" y="12771"/>
                    <a:pt x="4836" y="14492"/>
                    <a:pt x="10801" y="14492"/>
                  </a:cubicBezTo>
                  <a:cubicBezTo>
                    <a:pt x="16766" y="14492"/>
                    <a:pt x="21600" y="12777"/>
                    <a:pt x="21600" y="10653"/>
                  </a:cubicBezTo>
                  <a:lnTo>
                    <a:pt x="21600" y="9689"/>
                  </a:lnTo>
                  <a:cubicBezTo>
                    <a:pt x="21458" y="9864"/>
                    <a:pt x="21295" y="10033"/>
                    <a:pt x="21098" y="10197"/>
                  </a:cubicBezTo>
                  <a:cubicBezTo>
                    <a:pt x="20508" y="10698"/>
                    <a:pt x="19672" y="11138"/>
                    <a:pt x="18618" y="11514"/>
                  </a:cubicBezTo>
                  <a:cubicBezTo>
                    <a:pt x="16520" y="12260"/>
                    <a:pt x="13745" y="12668"/>
                    <a:pt x="10801" y="12668"/>
                  </a:cubicBezTo>
                  <a:cubicBezTo>
                    <a:pt x="7856" y="12668"/>
                    <a:pt x="5080" y="12260"/>
                    <a:pt x="2982" y="11514"/>
                  </a:cubicBezTo>
                  <a:cubicBezTo>
                    <a:pt x="1928" y="11138"/>
                    <a:pt x="1099" y="10698"/>
                    <a:pt x="504" y="10197"/>
                  </a:cubicBezTo>
                  <a:cubicBezTo>
                    <a:pt x="307" y="10033"/>
                    <a:pt x="142" y="9864"/>
                    <a:pt x="0" y="9689"/>
                  </a:cubicBezTo>
                  <a:close/>
                  <a:moveTo>
                    <a:pt x="0" y="12059"/>
                  </a:moveTo>
                  <a:lnTo>
                    <a:pt x="0" y="13022"/>
                  </a:lnTo>
                  <a:cubicBezTo>
                    <a:pt x="0" y="15141"/>
                    <a:pt x="4836" y="16862"/>
                    <a:pt x="10801" y="16862"/>
                  </a:cubicBezTo>
                  <a:cubicBezTo>
                    <a:pt x="16766" y="16862"/>
                    <a:pt x="21600" y="15146"/>
                    <a:pt x="21600" y="13022"/>
                  </a:cubicBezTo>
                  <a:lnTo>
                    <a:pt x="21600" y="12059"/>
                  </a:lnTo>
                  <a:cubicBezTo>
                    <a:pt x="21458" y="12233"/>
                    <a:pt x="21295" y="12402"/>
                    <a:pt x="21098" y="12566"/>
                  </a:cubicBezTo>
                  <a:cubicBezTo>
                    <a:pt x="20508" y="13067"/>
                    <a:pt x="19672" y="13507"/>
                    <a:pt x="18618" y="13883"/>
                  </a:cubicBezTo>
                  <a:cubicBezTo>
                    <a:pt x="16520" y="14629"/>
                    <a:pt x="13745" y="15037"/>
                    <a:pt x="10801" y="15037"/>
                  </a:cubicBezTo>
                  <a:cubicBezTo>
                    <a:pt x="7856" y="15037"/>
                    <a:pt x="5080" y="14629"/>
                    <a:pt x="2982" y="13883"/>
                  </a:cubicBezTo>
                  <a:cubicBezTo>
                    <a:pt x="1928" y="13507"/>
                    <a:pt x="1099" y="13067"/>
                    <a:pt x="504" y="12566"/>
                  </a:cubicBezTo>
                  <a:cubicBezTo>
                    <a:pt x="307" y="12402"/>
                    <a:pt x="142" y="12233"/>
                    <a:pt x="0" y="12059"/>
                  </a:cubicBezTo>
                  <a:close/>
                  <a:moveTo>
                    <a:pt x="0" y="14428"/>
                  </a:moveTo>
                  <a:lnTo>
                    <a:pt x="0" y="15391"/>
                  </a:lnTo>
                  <a:cubicBezTo>
                    <a:pt x="0" y="17510"/>
                    <a:pt x="4836" y="19231"/>
                    <a:pt x="10801" y="19231"/>
                  </a:cubicBezTo>
                  <a:cubicBezTo>
                    <a:pt x="16766" y="19231"/>
                    <a:pt x="21600" y="17515"/>
                    <a:pt x="21600" y="15391"/>
                  </a:cubicBezTo>
                  <a:lnTo>
                    <a:pt x="21600" y="14428"/>
                  </a:lnTo>
                  <a:cubicBezTo>
                    <a:pt x="21458" y="14602"/>
                    <a:pt x="21295" y="14772"/>
                    <a:pt x="21098" y="14935"/>
                  </a:cubicBezTo>
                  <a:cubicBezTo>
                    <a:pt x="20508" y="15436"/>
                    <a:pt x="19672" y="15877"/>
                    <a:pt x="18618" y="16252"/>
                  </a:cubicBezTo>
                  <a:cubicBezTo>
                    <a:pt x="16520" y="16998"/>
                    <a:pt x="13745" y="17406"/>
                    <a:pt x="10801" y="17406"/>
                  </a:cubicBezTo>
                  <a:cubicBezTo>
                    <a:pt x="7856" y="17406"/>
                    <a:pt x="5080" y="16998"/>
                    <a:pt x="2982" y="16252"/>
                  </a:cubicBezTo>
                  <a:cubicBezTo>
                    <a:pt x="1928" y="15877"/>
                    <a:pt x="1099" y="15436"/>
                    <a:pt x="504" y="14935"/>
                  </a:cubicBezTo>
                  <a:cubicBezTo>
                    <a:pt x="307" y="14772"/>
                    <a:pt x="142" y="14602"/>
                    <a:pt x="0" y="14428"/>
                  </a:cubicBezTo>
                  <a:close/>
                  <a:moveTo>
                    <a:pt x="0" y="16797"/>
                  </a:moveTo>
                  <a:lnTo>
                    <a:pt x="0" y="17760"/>
                  </a:lnTo>
                  <a:cubicBezTo>
                    <a:pt x="0" y="19879"/>
                    <a:pt x="4836" y="21600"/>
                    <a:pt x="10801" y="21600"/>
                  </a:cubicBezTo>
                  <a:cubicBezTo>
                    <a:pt x="16766" y="21600"/>
                    <a:pt x="21600" y="19879"/>
                    <a:pt x="21600" y="17760"/>
                  </a:cubicBezTo>
                  <a:lnTo>
                    <a:pt x="21600" y="16797"/>
                  </a:lnTo>
                  <a:cubicBezTo>
                    <a:pt x="21458" y="16971"/>
                    <a:pt x="21295" y="17141"/>
                    <a:pt x="21098" y="17304"/>
                  </a:cubicBezTo>
                  <a:cubicBezTo>
                    <a:pt x="20508" y="17805"/>
                    <a:pt x="19672" y="18246"/>
                    <a:pt x="18618" y="18622"/>
                  </a:cubicBezTo>
                  <a:cubicBezTo>
                    <a:pt x="16520" y="19368"/>
                    <a:pt x="13745" y="19775"/>
                    <a:pt x="10801" y="19775"/>
                  </a:cubicBezTo>
                  <a:cubicBezTo>
                    <a:pt x="7856" y="19775"/>
                    <a:pt x="5080" y="19368"/>
                    <a:pt x="2982" y="18622"/>
                  </a:cubicBezTo>
                  <a:cubicBezTo>
                    <a:pt x="1928" y="18246"/>
                    <a:pt x="1099" y="17805"/>
                    <a:pt x="504" y="17304"/>
                  </a:cubicBezTo>
                  <a:cubicBezTo>
                    <a:pt x="307" y="17141"/>
                    <a:pt x="142" y="16971"/>
                    <a:pt x="0" y="16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rgbClr val="E5795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70" name="DMP"/>
            <p:cNvSpPr txBox="1"/>
            <p:nvPr/>
          </p:nvSpPr>
          <p:spPr>
            <a:xfrm>
              <a:off x="688287" y="132867"/>
              <a:ext cx="1214941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900" b="1" cap="all">
                  <a:solidFill>
                    <a:srgbClr val="FFFFFF"/>
                  </a:solidFill>
                </a:defRPr>
              </a:lvl1pPr>
            </a:lstStyle>
            <a:p>
              <a:r>
                <a:t>DMP</a:t>
              </a:r>
            </a:p>
          </p:txBody>
        </p:sp>
      </p:grpSp>
      <p:sp>
        <p:nvSpPr>
          <p:cNvPr id="972" name="LOCATION TAGS"/>
          <p:cNvSpPr/>
          <p:nvPr/>
        </p:nvSpPr>
        <p:spPr>
          <a:xfrm>
            <a:off x="1217949" y="3529910"/>
            <a:ext cx="4912969" cy="755147"/>
          </a:xfrm>
          <a:prstGeom prst="roundRect">
            <a:avLst>
              <a:gd name="adj" fmla="val 41584"/>
            </a:avLst>
          </a:prstGeom>
          <a:solidFill>
            <a:srgbClr val="ED61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LOCATION TAGS</a:t>
            </a:r>
          </a:p>
        </p:txBody>
      </p:sp>
      <p:sp>
        <p:nvSpPr>
          <p:cNvPr id="973" name="DATA CONSUMPTION"/>
          <p:cNvSpPr/>
          <p:nvPr/>
        </p:nvSpPr>
        <p:spPr>
          <a:xfrm>
            <a:off x="837600" y="5995800"/>
            <a:ext cx="4637625" cy="755148"/>
          </a:xfrm>
          <a:prstGeom prst="roundRect">
            <a:avLst>
              <a:gd name="adj" fmla="val 40280"/>
            </a:avLst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DATA CONSUMPTION</a:t>
            </a:r>
          </a:p>
        </p:txBody>
      </p:sp>
      <p:sp>
        <p:nvSpPr>
          <p:cNvPr id="974" name="CONTENT USED"/>
          <p:cNvSpPr/>
          <p:nvPr/>
        </p:nvSpPr>
        <p:spPr>
          <a:xfrm>
            <a:off x="2568356" y="2393052"/>
            <a:ext cx="4637625" cy="755148"/>
          </a:xfrm>
          <a:prstGeom prst="roundRect">
            <a:avLst>
              <a:gd name="adj" fmla="val 45316"/>
            </a:avLst>
          </a:prstGeom>
          <a:solidFill>
            <a:srgbClr val="C9496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CONTENT USED</a:t>
            </a:r>
          </a:p>
        </p:txBody>
      </p:sp>
      <p:sp>
        <p:nvSpPr>
          <p:cNvPr id="975" name="TRAVEL STATUS"/>
          <p:cNvSpPr/>
          <p:nvPr/>
        </p:nvSpPr>
        <p:spPr>
          <a:xfrm>
            <a:off x="7822535" y="2109284"/>
            <a:ext cx="5059350" cy="755148"/>
          </a:xfrm>
          <a:prstGeom prst="roundRect">
            <a:avLst>
              <a:gd name="adj" fmla="val 40280"/>
            </a:avLst>
          </a:prstGeom>
          <a:solidFill>
            <a:srgbClr val="86377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TRAVEL STATUS</a:t>
            </a:r>
          </a:p>
        </p:txBody>
      </p:sp>
      <p:sp>
        <p:nvSpPr>
          <p:cNvPr id="976" name="ISP USED"/>
          <p:cNvSpPr/>
          <p:nvPr/>
        </p:nvSpPr>
        <p:spPr>
          <a:xfrm>
            <a:off x="9506598" y="3168788"/>
            <a:ext cx="4637624" cy="755148"/>
          </a:xfrm>
          <a:prstGeom prst="roundRect">
            <a:avLst>
              <a:gd name="adj" fmla="val 45318"/>
            </a:avLst>
          </a:prstGeom>
          <a:solidFill>
            <a:srgbClr val="5A46A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ISP USED</a:t>
            </a:r>
          </a:p>
        </p:txBody>
      </p:sp>
      <p:sp>
        <p:nvSpPr>
          <p:cNvPr id="977" name="DEVICE"/>
          <p:cNvSpPr/>
          <p:nvPr/>
        </p:nvSpPr>
        <p:spPr>
          <a:xfrm>
            <a:off x="10995419" y="4228293"/>
            <a:ext cx="4637625" cy="755147"/>
          </a:xfrm>
          <a:prstGeom prst="roundRect">
            <a:avLst>
              <a:gd name="adj" fmla="val 40280"/>
            </a:avLst>
          </a:prstGeom>
          <a:solidFill>
            <a:srgbClr val="154A8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DEVICE</a:t>
            </a:r>
          </a:p>
        </p:txBody>
      </p:sp>
      <p:sp>
        <p:nvSpPr>
          <p:cNvPr id="978" name="MULTI-SIM’S"/>
          <p:cNvSpPr/>
          <p:nvPr/>
        </p:nvSpPr>
        <p:spPr>
          <a:xfrm>
            <a:off x="11416527" y="5499670"/>
            <a:ext cx="4444078" cy="702043"/>
          </a:xfrm>
          <a:prstGeom prst="roundRect">
            <a:avLst>
              <a:gd name="adj" fmla="val 45318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MULTI-SIM’S</a:t>
            </a:r>
          </a:p>
        </p:txBody>
      </p:sp>
      <p:sp>
        <p:nvSpPr>
          <p:cNvPr id="979" name="SITE VISITS"/>
          <p:cNvSpPr/>
          <p:nvPr/>
        </p:nvSpPr>
        <p:spPr>
          <a:xfrm>
            <a:off x="10848509" y="6548239"/>
            <a:ext cx="4176136" cy="755147"/>
          </a:xfrm>
          <a:prstGeom prst="roundRect">
            <a:avLst>
              <a:gd name="adj" fmla="val 40807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SITE VISITS</a:t>
            </a:r>
          </a:p>
        </p:txBody>
      </p:sp>
      <p:sp>
        <p:nvSpPr>
          <p:cNvPr id="980" name="SOCIO_ECONOMIC CLASS"/>
          <p:cNvSpPr/>
          <p:nvPr/>
        </p:nvSpPr>
        <p:spPr>
          <a:xfrm>
            <a:off x="762256" y="4661255"/>
            <a:ext cx="5059350" cy="755147"/>
          </a:xfrm>
          <a:prstGeom prst="roundRect">
            <a:avLst>
              <a:gd name="adj" fmla="val 42131"/>
            </a:avLst>
          </a:prstGeom>
          <a:solidFill>
            <a:srgbClr val="ED61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SOCIO_ECONOMIC CLASS</a:t>
            </a:r>
          </a:p>
        </p:txBody>
      </p:sp>
      <p:sp>
        <p:nvSpPr>
          <p:cNvPr id="981" name="WHAT DATA WE COLLECT"/>
          <p:cNvSpPr txBox="1"/>
          <p:nvPr/>
        </p:nvSpPr>
        <p:spPr>
          <a:xfrm>
            <a:off x="3601601" y="484520"/>
            <a:ext cx="905279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WHAT DATA WE COLLECT</a:t>
            </a:r>
          </a:p>
        </p:txBody>
      </p:sp>
      <p:sp>
        <p:nvSpPr>
          <p:cNvPr id="982" name="Line"/>
          <p:cNvSpPr/>
          <p:nvPr/>
        </p:nvSpPr>
        <p:spPr>
          <a:xfrm>
            <a:off x="7662702" y="1390761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983" name="SOURCES: PUBLISHER DATA, EXTERNAL PROVIDERS, BANNER TAGS, LEARNING TAGS"/>
          <p:cNvSpPr txBox="1"/>
          <p:nvPr/>
        </p:nvSpPr>
        <p:spPr>
          <a:xfrm>
            <a:off x="4908010" y="7815546"/>
            <a:ext cx="578282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900"/>
            </a:lvl1pPr>
          </a:lstStyle>
          <a:p>
            <a:r>
              <a:t>SOURCES: PUBLISHER DATA, EXTERNAL PROVIDERS, BANNER TAGS, LEARNING TAGS</a:t>
            </a:r>
          </a:p>
        </p:txBody>
      </p:sp>
      <p:sp>
        <p:nvSpPr>
          <p:cNvPr id="984" name="Line"/>
          <p:cNvSpPr/>
          <p:nvPr/>
        </p:nvSpPr>
        <p:spPr>
          <a:xfrm flipH="1">
            <a:off x="8282136" y="3009846"/>
            <a:ext cx="565572" cy="1538421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5" name="Line"/>
          <p:cNvSpPr/>
          <p:nvPr/>
        </p:nvSpPr>
        <p:spPr>
          <a:xfrm flipH="1">
            <a:off x="9119371" y="4025997"/>
            <a:ext cx="905204" cy="905204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6" name="Line"/>
          <p:cNvSpPr/>
          <p:nvPr/>
        </p:nvSpPr>
        <p:spPr>
          <a:xfrm flipH="1">
            <a:off x="9609695" y="4842472"/>
            <a:ext cx="1192872" cy="680223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7" name="Line"/>
          <p:cNvSpPr/>
          <p:nvPr/>
        </p:nvSpPr>
        <p:spPr>
          <a:xfrm flipH="1">
            <a:off x="9754145" y="5839758"/>
            <a:ext cx="1290242" cy="226199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8" name="Line"/>
          <p:cNvSpPr/>
          <p:nvPr/>
        </p:nvSpPr>
        <p:spPr>
          <a:xfrm flipH="1">
            <a:off x="9754145" y="6925812"/>
            <a:ext cx="909694" cy="1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89" name="Line"/>
          <p:cNvSpPr/>
          <p:nvPr/>
        </p:nvSpPr>
        <p:spPr>
          <a:xfrm>
            <a:off x="7000421" y="3281717"/>
            <a:ext cx="624583" cy="1254363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90" name="Line"/>
          <p:cNvSpPr/>
          <p:nvPr/>
        </p:nvSpPr>
        <p:spPr>
          <a:xfrm>
            <a:off x="6252327" y="4202209"/>
            <a:ext cx="625492" cy="625492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91" name="Line"/>
          <p:cNvSpPr/>
          <p:nvPr/>
        </p:nvSpPr>
        <p:spPr>
          <a:xfrm>
            <a:off x="5894542" y="5120517"/>
            <a:ext cx="751762" cy="414414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92" name="Line"/>
          <p:cNvSpPr/>
          <p:nvPr/>
        </p:nvSpPr>
        <p:spPr>
          <a:xfrm>
            <a:off x="5632076" y="6402929"/>
            <a:ext cx="86977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72E9C-E2F1-40A9-8902-0A603A3FB2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MALE"/>
          <p:cNvSpPr/>
          <p:nvPr/>
        </p:nvSpPr>
        <p:spPr>
          <a:xfrm>
            <a:off x="2640154" y="3151945"/>
            <a:ext cx="2904468" cy="420360"/>
          </a:xfrm>
          <a:prstGeom prst="roundRect">
            <a:avLst>
              <a:gd name="adj" fmla="val 45318"/>
            </a:avLst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MALE</a:t>
            </a:r>
          </a:p>
        </p:txBody>
      </p:sp>
      <p:sp>
        <p:nvSpPr>
          <p:cNvPr id="995" name="LIVES IN ZAMBIA"/>
          <p:cNvSpPr/>
          <p:nvPr/>
        </p:nvSpPr>
        <p:spPr>
          <a:xfrm>
            <a:off x="982576" y="3802507"/>
            <a:ext cx="2904468" cy="420360"/>
          </a:xfrm>
          <a:prstGeom prst="roundRect">
            <a:avLst>
              <a:gd name="adj" fmla="val 45318"/>
            </a:avLst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LIVES IN ZAMBIA</a:t>
            </a:r>
          </a:p>
        </p:txBody>
      </p:sp>
      <p:sp>
        <p:nvSpPr>
          <p:cNvPr id="996" name="AGE 29-34"/>
          <p:cNvSpPr/>
          <p:nvPr/>
        </p:nvSpPr>
        <p:spPr>
          <a:xfrm>
            <a:off x="4153185" y="3873695"/>
            <a:ext cx="2904468" cy="420360"/>
          </a:xfrm>
          <a:prstGeom prst="roundRect">
            <a:avLst>
              <a:gd name="adj" fmla="val 45318"/>
            </a:avLst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AGE 29-34</a:t>
            </a:r>
          </a:p>
        </p:txBody>
      </p:sp>
      <p:sp>
        <p:nvSpPr>
          <p:cNvPr id="997" name="PARENT"/>
          <p:cNvSpPr/>
          <p:nvPr/>
        </p:nvSpPr>
        <p:spPr>
          <a:xfrm>
            <a:off x="11202646" y="3116451"/>
            <a:ext cx="2904468" cy="420361"/>
          </a:xfrm>
          <a:prstGeom prst="roundRect">
            <a:avLst>
              <a:gd name="adj" fmla="val 45318"/>
            </a:avLst>
          </a:prstGeom>
          <a:solidFill>
            <a:srgbClr val="F3901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t>PARENT</a:t>
            </a:r>
          </a:p>
        </p:txBody>
      </p:sp>
      <p:sp>
        <p:nvSpPr>
          <p:cNvPr id="998" name="RECENTLY VISITED HOSPITAL"/>
          <p:cNvSpPr/>
          <p:nvPr/>
        </p:nvSpPr>
        <p:spPr>
          <a:xfrm>
            <a:off x="8896576" y="3873695"/>
            <a:ext cx="3291085" cy="420360"/>
          </a:xfrm>
          <a:prstGeom prst="roundRect">
            <a:avLst>
              <a:gd name="adj" fmla="val 45318"/>
            </a:avLst>
          </a:prstGeom>
          <a:solidFill>
            <a:srgbClr val="ED615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RECENTLY VISITED HOSPITAL</a:t>
            </a:r>
          </a:p>
        </p:txBody>
      </p:sp>
      <p:sp>
        <p:nvSpPr>
          <p:cNvPr id="999" name="INTERESTED IN HEALTH"/>
          <p:cNvSpPr/>
          <p:nvPr/>
        </p:nvSpPr>
        <p:spPr>
          <a:xfrm>
            <a:off x="12536340" y="3802507"/>
            <a:ext cx="2581691" cy="420360"/>
          </a:xfrm>
          <a:prstGeom prst="roundRect">
            <a:avLst>
              <a:gd name="adj" fmla="val 45318"/>
            </a:avLst>
          </a:prstGeom>
          <a:solidFill>
            <a:srgbClr val="C9496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INTERESTED IN HEALTH</a:t>
            </a:r>
          </a:p>
        </p:txBody>
      </p:sp>
      <p:sp>
        <p:nvSpPr>
          <p:cNvPr id="1000" name="SPORTS FAN"/>
          <p:cNvSpPr/>
          <p:nvPr/>
        </p:nvSpPr>
        <p:spPr>
          <a:xfrm>
            <a:off x="9063053" y="4634158"/>
            <a:ext cx="2284687" cy="420361"/>
          </a:xfrm>
          <a:prstGeom prst="roundRect">
            <a:avLst>
              <a:gd name="adj" fmla="val 45318"/>
            </a:avLst>
          </a:prstGeom>
          <a:solidFill>
            <a:srgbClr val="86377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SPORTS FAN</a:t>
            </a:r>
          </a:p>
        </p:txBody>
      </p:sp>
      <p:sp>
        <p:nvSpPr>
          <p:cNvPr id="1001" name="USES MTN"/>
          <p:cNvSpPr/>
          <p:nvPr/>
        </p:nvSpPr>
        <p:spPr>
          <a:xfrm>
            <a:off x="8513062" y="6155085"/>
            <a:ext cx="2284687" cy="420360"/>
          </a:xfrm>
          <a:prstGeom prst="roundRect">
            <a:avLst>
              <a:gd name="adj" fmla="val 45318"/>
            </a:avLst>
          </a:prstGeom>
          <a:solidFill>
            <a:srgbClr val="5A46A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USES MTN</a:t>
            </a:r>
          </a:p>
        </p:txBody>
      </p:sp>
      <p:sp>
        <p:nvSpPr>
          <p:cNvPr id="1002" name="LIVES IN KABWATA"/>
          <p:cNvSpPr/>
          <p:nvPr/>
        </p:nvSpPr>
        <p:spPr>
          <a:xfrm>
            <a:off x="6641100" y="6915548"/>
            <a:ext cx="2581691" cy="420360"/>
          </a:xfrm>
          <a:prstGeom prst="roundRect">
            <a:avLst>
              <a:gd name="adj" fmla="val 45318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LIVES IN KABWATA</a:t>
            </a:r>
          </a:p>
        </p:txBody>
      </p:sp>
      <p:sp>
        <p:nvSpPr>
          <p:cNvPr id="1003" name="HAS A CAR"/>
          <p:cNvSpPr/>
          <p:nvPr/>
        </p:nvSpPr>
        <p:spPr>
          <a:xfrm>
            <a:off x="9371593" y="6905145"/>
            <a:ext cx="1667607" cy="420360"/>
          </a:xfrm>
          <a:prstGeom prst="roundRect">
            <a:avLst>
              <a:gd name="adj" fmla="val 45318"/>
            </a:avLst>
          </a:prstGeom>
          <a:solidFill>
            <a:srgbClr val="154A8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HAS A CAR</a:t>
            </a:r>
          </a:p>
        </p:txBody>
      </p:sp>
      <p:sp>
        <p:nvSpPr>
          <p:cNvPr id="1004" name="Usual data points"/>
          <p:cNvSpPr txBox="1"/>
          <p:nvPr/>
        </p:nvSpPr>
        <p:spPr>
          <a:xfrm>
            <a:off x="2640154" y="2541981"/>
            <a:ext cx="290446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400"/>
              </a:lnSpc>
              <a:spcBef>
                <a:spcPts val="900"/>
              </a:spcBef>
              <a:defRPr sz="2000">
                <a:solidFill>
                  <a:srgbClr val="A6AAA9"/>
                </a:solidFill>
              </a:defRPr>
            </a:lvl1pPr>
          </a:lstStyle>
          <a:p>
            <a:r>
              <a:rPr dirty="0"/>
              <a:t>Usual data points</a:t>
            </a:r>
          </a:p>
        </p:txBody>
      </p:sp>
      <p:sp>
        <p:nvSpPr>
          <p:cNvPr id="1006" name="$650 DEVICE"/>
          <p:cNvSpPr/>
          <p:nvPr/>
        </p:nvSpPr>
        <p:spPr>
          <a:xfrm>
            <a:off x="8639720" y="5394621"/>
            <a:ext cx="2284687" cy="420361"/>
          </a:xfrm>
          <a:prstGeom prst="roundRect">
            <a:avLst>
              <a:gd name="adj" fmla="val 45318"/>
            </a:avLst>
          </a:prstGeom>
          <a:solidFill>
            <a:srgbClr val="5A46A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$650 DEVICE</a:t>
            </a:r>
          </a:p>
        </p:txBody>
      </p:sp>
      <p:sp>
        <p:nvSpPr>
          <p:cNvPr id="1007" name="MULTI-SIM"/>
          <p:cNvSpPr/>
          <p:nvPr/>
        </p:nvSpPr>
        <p:spPr>
          <a:xfrm>
            <a:off x="6501736" y="4634158"/>
            <a:ext cx="2284687" cy="420361"/>
          </a:xfrm>
          <a:prstGeom prst="roundRect">
            <a:avLst>
              <a:gd name="adj" fmla="val 45318"/>
            </a:avLst>
          </a:prstGeom>
          <a:solidFill>
            <a:srgbClr val="86377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MULTI-SIM</a:t>
            </a:r>
          </a:p>
        </p:txBody>
      </p:sp>
      <p:sp>
        <p:nvSpPr>
          <p:cNvPr id="1008" name="HIGH DATA CONS."/>
          <p:cNvSpPr/>
          <p:nvPr/>
        </p:nvSpPr>
        <p:spPr>
          <a:xfrm>
            <a:off x="6071133" y="5394621"/>
            <a:ext cx="2370524" cy="420361"/>
          </a:xfrm>
          <a:prstGeom prst="roundRect">
            <a:avLst>
              <a:gd name="adj" fmla="val 45318"/>
            </a:avLst>
          </a:prstGeom>
          <a:solidFill>
            <a:srgbClr val="F3901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HIGH DATA CONS.</a:t>
            </a:r>
          </a:p>
        </p:txBody>
      </p:sp>
      <p:sp>
        <p:nvSpPr>
          <p:cNvPr id="1009" name="TRAVELS"/>
          <p:cNvSpPr/>
          <p:nvPr/>
        </p:nvSpPr>
        <p:spPr>
          <a:xfrm>
            <a:off x="6227698" y="6155085"/>
            <a:ext cx="2090146" cy="420360"/>
          </a:xfrm>
          <a:prstGeom prst="roundRect">
            <a:avLst>
              <a:gd name="adj" fmla="val 45318"/>
            </a:avLst>
          </a:prstGeom>
          <a:solidFill>
            <a:srgbClr val="154A8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TRAVELS</a:t>
            </a:r>
          </a:p>
        </p:txBody>
      </p:sp>
      <p:sp>
        <p:nvSpPr>
          <p:cNvPr id="1010" name="FIBER AT HOME"/>
          <p:cNvSpPr/>
          <p:nvPr/>
        </p:nvSpPr>
        <p:spPr>
          <a:xfrm>
            <a:off x="8991495" y="7655204"/>
            <a:ext cx="2427804" cy="420361"/>
          </a:xfrm>
          <a:prstGeom prst="roundRect">
            <a:avLst>
              <a:gd name="adj" fmla="val 45318"/>
            </a:avLst>
          </a:prstGeom>
          <a:solidFill>
            <a:srgbClr val="C9496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t>FIBER AT HOME</a:t>
            </a:r>
          </a:p>
        </p:txBody>
      </p:sp>
      <p:sp>
        <p:nvSpPr>
          <p:cNvPr id="1011" name="DATA STORIES"/>
          <p:cNvSpPr txBox="1"/>
          <p:nvPr/>
        </p:nvSpPr>
        <p:spPr>
          <a:xfrm>
            <a:off x="5514913" y="484520"/>
            <a:ext cx="522617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DATA STORIES</a:t>
            </a:r>
          </a:p>
        </p:txBody>
      </p:sp>
      <p:sp>
        <p:nvSpPr>
          <p:cNvPr id="1012" name="Line"/>
          <p:cNvSpPr/>
          <p:nvPr/>
        </p:nvSpPr>
        <p:spPr>
          <a:xfrm>
            <a:off x="7662702" y="1390761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013" name="A set of business rules to create audience segment based on factual data and not predictive algorithms. Create relevant data stories for largest demand brands to pitch the upper-funnel story."/>
          <p:cNvSpPr txBox="1"/>
          <p:nvPr/>
        </p:nvSpPr>
        <p:spPr>
          <a:xfrm>
            <a:off x="1854496" y="1513622"/>
            <a:ext cx="1284413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725090">
              <a:spcBef>
                <a:spcPts val="400"/>
              </a:spcBef>
              <a:defRPr sz="2100"/>
            </a:pPr>
            <a:r>
              <a:t>A set of business rules to create audience segment based on factual data and not predictive algorithms.</a:t>
            </a:r>
            <a:br/>
            <a:r>
              <a:t>Create relevant data stories for largest demand brands to pitch the upper-funnel story.</a:t>
            </a:r>
          </a:p>
        </p:txBody>
      </p:sp>
      <p:grpSp>
        <p:nvGrpSpPr>
          <p:cNvPr id="1016" name="Group"/>
          <p:cNvGrpSpPr/>
          <p:nvPr/>
        </p:nvGrpSpPr>
        <p:grpSpPr>
          <a:xfrm>
            <a:off x="1748701" y="4595445"/>
            <a:ext cx="3924368" cy="3924383"/>
            <a:chOff x="0" y="0"/>
            <a:chExt cx="3924366" cy="3924382"/>
          </a:xfrm>
        </p:grpSpPr>
        <p:pic>
          <p:nvPicPr>
            <p:cNvPr id="1014" name="Screen Shot 2019-08-21 at 14.07.12.png" descr="Screen Shot 2019-08-21 at 14.07.12.png"/>
            <p:cNvPicPr>
              <a:picLocks noChangeAspect="1"/>
            </p:cNvPicPr>
            <p:nvPr/>
          </p:nvPicPr>
          <p:blipFill>
            <a:blip r:embed="rId2" cstate="email">
              <a:alphaModFix amt="772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3912395" cy="391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015" name="Screen Shot 2019-08-20 at 13.43.27.png" descr="Screen Shot 2019-08-20 at 13.43.27.png"/>
            <p:cNvPicPr>
              <a:picLocks noChangeAspect="1"/>
            </p:cNvPicPr>
            <p:nvPr/>
          </p:nvPicPr>
          <p:blipFill>
            <a:blip r:embed="rId3" cstate="email">
              <a:alphaModFix amt="9746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972" y="11988"/>
              <a:ext cx="3912395" cy="391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19" name="Group"/>
          <p:cNvGrpSpPr/>
          <p:nvPr/>
        </p:nvGrpSpPr>
        <p:grpSpPr>
          <a:xfrm>
            <a:off x="11122470" y="4403040"/>
            <a:ext cx="3924301" cy="3924301"/>
            <a:chOff x="0" y="0"/>
            <a:chExt cx="3924300" cy="3924300"/>
          </a:xfrm>
        </p:grpSpPr>
        <p:pic>
          <p:nvPicPr>
            <p:cNvPr id="1017" name="Screen Shot 2019-08-21 at 14.09.10.png" descr="Screen Shot 2019-08-21 at 14.09.10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37" y="0"/>
              <a:ext cx="3917157" cy="391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018" name="Screen Shot 2019-08-20 at 13.43.27.png" descr="Screen Shot 2019-08-20 at 13.43.27.png"/>
            <p:cNvPicPr>
              <a:picLocks noChangeAspect="1"/>
            </p:cNvPicPr>
            <p:nvPr/>
          </p:nvPicPr>
          <p:blipFill>
            <a:blip r:embed="rId5" cstate="email">
              <a:alphaModFix amt="1155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3924301" cy="392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8" name="Usual data points">
            <a:extLst>
              <a:ext uri="{FF2B5EF4-FFF2-40B4-BE49-F238E27FC236}">
                <a16:creationId xmlns:a16="http://schemas.microsoft.com/office/drawing/2014/main" id="{01607CD3-5551-4045-8BBA-9BF29E134E4E}"/>
              </a:ext>
            </a:extLst>
          </p:cNvPr>
          <p:cNvSpPr txBox="1"/>
          <p:nvPr/>
        </p:nvSpPr>
        <p:spPr>
          <a:xfrm>
            <a:off x="11084106" y="2356107"/>
            <a:ext cx="2904468" cy="68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400"/>
              </a:lnSpc>
              <a:spcBef>
                <a:spcPts val="900"/>
              </a:spcBef>
              <a:defRPr sz="2000">
                <a:solidFill>
                  <a:srgbClr val="A6AAA9"/>
                </a:solidFill>
              </a:defRPr>
            </a:lvl1pPr>
          </a:lstStyle>
          <a:p>
            <a:r>
              <a:rPr lang="en-US" dirty="0"/>
              <a:t>Our </a:t>
            </a:r>
            <a:r>
              <a:rPr dirty="0"/>
              <a:t>data points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F6A4CA-0DF3-40C9-A105-15D7F3C752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INTERESTS TARGETING"/>
          <p:cNvSpPr txBox="1"/>
          <p:nvPr/>
        </p:nvSpPr>
        <p:spPr>
          <a:xfrm>
            <a:off x="3993952" y="484520"/>
            <a:ext cx="826809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INTERESTS TARGETING</a:t>
            </a:r>
          </a:p>
        </p:txBody>
      </p:sp>
      <p:sp>
        <p:nvSpPr>
          <p:cNvPr id="1022" name="Line"/>
          <p:cNvSpPr/>
          <p:nvPr/>
        </p:nvSpPr>
        <p:spPr>
          <a:xfrm>
            <a:off x="7662702" y="1390761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023" name="People are targeted based on their interests. Eskimi DMP collects first party data from users browsing activities."/>
          <p:cNvSpPr txBox="1"/>
          <p:nvPr/>
        </p:nvSpPr>
        <p:spPr>
          <a:xfrm>
            <a:off x="2435789" y="1484202"/>
            <a:ext cx="113635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725090">
              <a:spcBef>
                <a:spcPts val="400"/>
              </a:spcBef>
              <a:defRPr sz="2300"/>
            </a:lvl1pPr>
          </a:lstStyle>
          <a:p>
            <a:r>
              <a:rPr dirty="0"/>
              <a:t>People are targeted based on their interests. </a:t>
            </a:r>
            <a:r>
              <a:rPr lang="en-US" dirty="0"/>
              <a:t>Our</a:t>
            </a:r>
            <a:r>
              <a:rPr dirty="0"/>
              <a:t> DMP collects first party data from users browsing activities. </a:t>
            </a:r>
          </a:p>
        </p:txBody>
      </p:sp>
      <p:grpSp>
        <p:nvGrpSpPr>
          <p:cNvPr id="1041" name="Group"/>
          <p:cNvGrpSpPr/>
          <p:nvPr/>
        </p:nvGrpSpPr>
        <p:grpSpPr>
          <a:xfrm>
            <a:off x="968840" y="2665610"/>
            <a:ext cx="14318320" cy="6041312"/>
            <a:chOff x="0" y="0"/>
            <a:chExt cx="14318319" cy="6041310"/>
          </a:xfrm>
        </p:grpSpPr>
        <p:grpSp>
          <p:nvGrpSpPr>
            <p:cNvPr id="1036" name="Group"/>
            <p:cNvGrpSpPr/>
            <p:nvPr/>
          </p:nvGrpSpPr>
          <p:grpSpPr>
            <a:xfrm>
              <a:off x="0" y="-1"/>
              <a:ext cx="14318320" cy="6041312"/>
              <a:chOff x="0" y="0"/>
              <a:chExt cx="14318319" cy="6041310"/>
            </a:xfrm>
          </p:grpSpPr>
          <p:sp>
            <p:nvSpPr>
              <p:cNvPr id="1024" name="Shape"/>
              <p:cNvSpPr/>
              <p:nvPr/>
            </p:nvSpPr>
            <p:spPr>
              <a:xfrm rot="10800000">
                <a:off x="1" y="442049"/>
                <a:ext cx="3129658" cy="559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4" y="0"/>
                    </a:moveTo>
                    <a:lnTo>
                      <a:pt x="21600" y="306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69"/>
                    </a:lnTo>
                    <a:lnTo>
                      <a:pt x="105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1025" name="Shape"/>
              <p:cNvSpPr/>
              <p:nvPr/>
            </p:nvSpPr>
            <p:spPr>
              <a:xfrm>
                <a:off x="0" y="0"/>
                <a:ext cx="3129659" cy="45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0" y="0"/>
                    </a:moveTo>
                    <a:lnTo>
                      <a:pt x="20830" y="0"/>
                    </a:lnTo>
                    <a:cubicBezTo>
                      <a:pt x="21255" y="0"/>
                      <a:pt x="21600" y="2149"/>
                      <a:pt x="21600" y="4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800"/>
                    </a:lnTo>
                    <a:cubicBezTo>
                      <a:pt x="0" y="2149"/>
                      <a:pt x="345" y="0"/>
                      <a:pt x="770" y="0"/>
                    </a:cubicBezTo>
                    <a:close/>
                  </a:path>
                </a:pathLst>
              </a:custGeom>
              <a:solidFill>
                <a:srgbClr val="0D7D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pic>
            <p:nvPicPr>
              <p:cNvPr id="1026" name="Screen Shot 2019-06-03 at 17.20.31.png" descr="Screen Shot 2019-06-03 at 17.20.3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31" y="497889"/>
                <a:ext cx="3103028" cy="47247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27" name="Shape"/>
              <p:cNvSpPr/>
              <p:nvPr/>
            </p:nvSpPr>
            <p:spPr>
              <a:xfrm rot="10800000">
                <a:off x="3806214" y="442049"/>
                <a:ext cx="3129659" cy="559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4" y="0"/>
                    </a:moveTo>
                    <a:lnTo>
                      <a:pt x="21600" y="306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69"/>
                    </a:lnTo>
                    <a:lnTo>
                      <a:pt x="105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1028" name="Shape"/>
              <p:cNvSpPr/>
              <p:nvPr/>
            </p:nvSpPr>
            <p:spPr>
              <a:xfrm>
                <a:off x="3806213" y="0"/>
                <a:ext cx="3129660" cy="45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0" y="0"/>
                    </a:moveTo>
                    <a:lnTo>
                      <a:pt x="20830" y="0"/>
                    </a:lnTo>
                    <a:cubicBezTo>
                      <a:pt x="21255" y="0"/>
                      <a:pt x="21600" y="2149"/>
                      <a:pt x="21600" y="4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800"/>
                    </a:lnTo>
                    <a:cubicBezTo>
                      <a:pt x="0" y="2149"/>
                      <a:pt x="345" y="0"/>
                      <a:pt x="770" y="0"/>
                    </a:cubicBezTo>
                    <a:close/>
                  </a:path>
                </a:pathLst>
              </a:custGeom>
              <a:solidFill>
                <a:srgbClr val="AA00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1029" name="Shape"/>
              <p:cNvSpPr/>
              <p:nvPr/>
            </p:nvSpPr>
            <p:spPr>
              <a:xfrm rot="10800000">
                <a:off x="7497436" y="442049"/>
                <a:ext cx="3129659" cy="559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4" y="0"/>
                    </a:moveTo>
                    <a:lnTo>
                      <a:pt x="21600" y="306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69"/>
                    </a:lnTo>
                    <a:lnTo>
                      <a:pt x="105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1030" name="Shape"/>
              <p:cNvSpPr/>
              <p:nvPr/>
            </p:nvSpPr>
            <p:spPr>
              <a:xfrm>
                <a:off x="7497435" y="0"/>
                <a:ext cx="3129660" cy="45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0" y="0"/>
                    </a:moveTo>
                    <a:lnTo>
                      <a:pt x="20830" y="0"/>
                    </a:lnTo>
                    <a:cubicBezTo>
                      <a:pt x="21255" y="0"/>
                      <a:pt x="21600" y="2149"/>
                      <a:pt x="21600" y="4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800"/>
                    </a:lnTo>
                    <a:cubicBezTo>
                      <a:pt x="0" y="2149"/>
                      <a:pt x="345" y="0"/>
                      <a:pt x="770" y="0"/>
                    </a:cubicBezTo>
                    <a:close/>
                  </a:path>
                </a:pathLst>
              </a:custGeom>
              <a:solidFill>
                <a:srgbClr val="E90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1031" name="Shape"/>
              <p:cNvSpPr/>
              <p:nvPr/>
            </p:nvSpPr>
            <p:spPr>
              <a:xfrm rot="10800000">
                <a:off x="11188659" y="442049"/>
                <a:ext cx="3129659" cy="559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24" y="0"/>
                    </a:moveTo>
                    <a:lnTo>
                      <a:pt x="21600" y="3069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69"/>
                    </a:lnTo>
                    <a:lnTo>
                      <a:pt x="10524" y="0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sp>
            <p:nvSpPr>
              <p:cNvPr id="1032" name="Shape"/>
              <p:cNvSpPr/>
              <p:nvPr/>
            </p:nvSpPr>
            <p:spPr>
              <a:xfrm>
                <a:off x="11188658" y="0"/>
                <a:ext cx="3129659" cy="45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0" y="0"/>
                    </a:moveTo>
                    <a:lnTo>
                      <a:pt x="20830" y="0"/>
                    </a:lnTo>
                    <a:cubicBezTo>
                      <a:pt x="21255" y="0"/>
                      <a:pt x="21600" y="2149"/>
                      <a:pt x="21600" y="4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800"/>
                    </a:lnTo>
                    <a:cubicBezTo>
                      <a:pt x="0" y="2149"/>
                      <a:pt x="345" y="0"/>
                      <a:pt x="770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defRPr sz="3600" b="1">
                    <a:solidFill>
                      <a:srgbClr val="FFFFFF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defRPr>
                </a:pPr>
                <a:endParaRPr/>
              </a:p>
            </p:txBody>
          </p:sp>
          <p:pic>
            <p:nvPicPr>
              <p:cNvPr id="1033" name="Screen Shot 2019-06-03 at 17.16.49.png" descr="Screen Shot 2019-06-03 at 17.16.49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8659" y="464864"/>
                <a:ext cx="3129661" cy="47577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4" name="Screen Shot 2019-06-03 at 17.17.55.png" descr="Screen Shot 2019-06-03 at 17.17.55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97436" y="481388"/>
                <a:ext cx="3132716" cy="47247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5" name="Screen Shot 2019-06-03 at 17.19.13.png" descr="Screen Shot 2019-06-03 at 17.19.13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7047" y="481388"/>
                <a:ext cx="3187994" cy="47577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037" name="ENTERTAINMENT"/>
            <p:cNvSpPr txBox="1"/>
            <p:nvPr/>
          </p:nvSpPr>
          <p:spPr>
            <a:xfrm>
              <a:off x="406033" y="0"/>
              <a:ext cx="2339793" cy="438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ENTERTAINMENT</a:t>
              </a:r>
            </a:p>
          </p:txBody>
        </p:sp>
        <p:sp>
          <p:nvSpPr>
            <p:cNvPr id="1038" name="COMPUTER &amp; ELECTRONICS"/>
            <p:cNvSpPr txBox="1"/>
            <p:nvPr/>
          </p:nvSpPr>
          <p:spPr>
            <a:xfrm>
              <a:off x="3811169" y="34295"/>
              <a:ext cx="3120199" cy="3703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17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COMPUTER &amp; ELECTRONICS</a:t>
              </a:r>
            </a:p>
          </p:txBody>
        </p:sp>
        <p:sp>
          <p:nvSpPr>
            <p:cNvPr id="1039" name="TRAVELING"/>
            <p:cNvSpPr txBox="1"/>
            <p:nvPr/>
          </p:nvSpPr>
          <p:spPr>
            <a:xfrm>
              <a:off x="8270206" y="0"/>
              <a:ext cx="1642903" cy="438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TRAVELING</a:t>
              </a:r>
            </a:p>
          </p:txBody>
        </p:sp>
        <p:sp>
          <p:nvSpPr>
            <p:cNvPr id="1040" name="AUTOMOTIVE"/>
            <p:cNvSpPr txBox="1"/>
            <p:nvPr/>
          </p:nvSpPr>
          <p:spPr>
            <a:xfrm>
              <a:off x="11818164" y="0"/>
              <a:ext cx="1892851" cy="438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AUTOMOTIVE</a:t>
              </a:r>
            </a:p>
          </p:txBody>
        </p:sp>
      </p:grp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EE4563-4A0E-4AA9-B6C5-CB7423FD60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9107AECF-AE21-4DF4-864E-8A34128C02E9}"/>
              </a:ext>
            </a:extLst>
          </p:cNvPr>
          <p:cNvSpPr txBox="1">
            <a:spLocks/>
          </p:cNvSpPr>
          <p:nvPr/>
        </p:nvSpPr>
        <p:spPr>
          <a:xfrm>
            <a:off x="558800" y="681568"/>
            <a:ext cx="4167944" cy="18330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438339" hangingPunct="1"/>
            <a:r>
              <a:rPr lang="en-US" sz="48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LANGUAGE</a:t>
            </a:r>
          </a:p>
          <a:p>
            <a:pPr defTabSz="2438339" hangingPunct="1"/>
            <a:r>
              <a:rPr lang="en-US" sz="4800" b="1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TARGETING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C597EE-9DB4-4BCA-A5AF-39367862A1D3}"/>
              </a:ext>
            </a:extLst>
          </p:cNvPr>
          <p:cNvSpPr txBox="1">
            <a:spLocks/>
          </p:cNvSpPr>
          <p:nvPr/>
        </p:nvSpPr>
        <p:spPr>
          <a:xfrm>
            <a:off x="558801" y="3377897"/>
            <a:ext cx="10126073" cy="4394504"/>
          </a:xfrm>
          <a:prstGeom prst="rect">
            <a:avLst/>
          </a:prstGeom>
        </p:spPr>
        <p:txBody>
          <a:bodyPr>
            <a:normAutofit/>
          </a:bodyPr>
          <a:lstStyle>
            <a:lvl1pPr marL="390525" marR="0" indent="-377825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3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554480" marR="0" indent="-64008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16933" indent="0" defTabSz="2438339" hangingPunct="1">
              <a:spcBef>
                <a:spcPts val="2667"/>
              </a:spcBef>
              <a:buNone/>
            </a:pPr>
            <a:endParaRPr lang="en-US" sz="2400" kern="1200" dirty="0">
              <a:solidFill>
                <a:schemeClr val="bg1">
                  <a:lumMod val="50000"/>
                </a:schemeClr>
              </a:solidFill>
              <a:latin typeface="Montserrat Bold" panose="000008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E5EE18-925B-497B-AABD-319D194800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873" y="4214768"/>
            <a:ext cx="4420144" cy="1112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0568A-BB3B-4D61-AEC2-E1ACA5191B30}"/>
              </a:ext>
            </a:extLst>
          </p:cNvPr>
          <p:cNvSpPr txBox="1"/>
          <p:nvPr/>
        </p:nvSpPr>
        <p:spPr>
          <a:xfrm>
            <a:off x="1383323" y="3807508"/>
            <a:ext cx="8131125" cy="353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219170" hangingPunct="1"/>
            <a:r>
              <a:rPr lang="en-US" sz="3733" kern="1200" dirty="0">
                <a:solidFill>
                  <a:schemeClr val="bg1">
                    <a:lumMod val="50000"/>
                  </a:schemeClr>
                </a:solidFill>
                <a:latin typeface="Google Sans Text"/>
              </a:rPr>
              <a:t>Language targeting allows you to choose the language of the potential </a:t>
            </a:r>
            <a:r>
              <a:rPr lang="en-US" sz="3733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customers</a:t>
            </a:r>
            <a:r>
              <a:rPr lang="en-US" sz="3733" kern="1200" dirty="0">
                <a:solidFill>
                  <a:schemeClr val="bg1">
                    <a:lumMod val="50000"/>
                  </a:schemeClr>
                </a:solidFill>
                <a:latin typeface="Google Sans Text"/>
              </a:rPr>
              <a:t> you'd like to reach. We'll show your ads to customers who uses devices or visit sites and apps in that same language.</a:t>
            </a:r>
            <a:endParaRPr lang="en-US" sz="3733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446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starcom.jpg" descr="star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50" y="6170276"/>
            <a:ext cx="2082800" cy="1041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havas2016.jpg" descr="havas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88" y="6625197"/>
            <a:ext cx="1945160" cy="972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755" y="4185682"/>
            <a:ext cx="1406388" cy="1243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486" y="4274737"/>
            <a:ext cx="1243328" cy="1243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111" y="6436976"/>
            <a:ext cx="2424178" cy="50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304" y="4119124"/>
            <a:ext cx="2764493" cy="1553295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Rectangle"/>
          <p:cNvSpPr/>
          <p:nvPr/>
        </p:nvSpPr>
        <p:spPr>
          <a:xfrm>
            <a:off x="3476152" y="3998950"/>
            <a:ext cx="3067996" cy="1794904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6" name="Rectangle"/>
          <p:cNvSpPr/>
          <p:nvPr/>
        </p:nvSpPr>
        <p:spPr>
          <a:xfrm>
            <a:off x="9622952" y="3998321"/>
            <a:ext cx="3067996" cy="1794903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7" name="Rectangle"/>
          <p:cNvSpPr/>
          <p:nvPr/>
        </p:nvSpPr>
        <p:spPr>
          <a:xfrm>
            <a:off x="6549552" y="3998950"/>
            <a:ext cx="3067996" cy="1794904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8" name="Rectangle"/>
          <p:cNvSpPr/>
          <p:nvPr/>
        </p:nvSpPr>
        <p:spPr>
          <a:xfrm>
            <a:off x="6549552" y="5793525"/>
            <a:ext cx="3067996" cy="1794904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9" name="Rectangle"/>
          <p:cNvSpPr/>
          <p:nvPr/>
        </p:nvSpPr>
        <p:spPr>
          <a:xfrm>
            <a:off x="3476152" y="5793525"/>
            <a:ext cx="3067996" cy="1794904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20" name="Rectangle"/>
          <p:cNvSpPr/>
          <p:nvPr/>
        </p:nvSpPr>
        <p:spPr>
          <a:xfrm>
            <a:off x="9622952" y="5793525"/>
            <a:ext cx="3067996" cy="1794904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21" name="ESKIMI IS USED BY AGENCIES…"/>
          <p:cNvSpPr txBox="1"/>
          <p:nvPr/>
        </p:nvSpPr>
        <p:spPr>
          <a:xfrm>
            <a:off x="2630888" y="600163"/>
            <a:ext cx="1099422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6C18AC"/>
                </a:solidFill>
              </a:defRPr>
            </a:lvl1pPr>
          </a:lstStyle>
          <a:p>
            <a:r>
              <a:rPr lang="en-US" dirty="0">
                <a:solidFill>
                  <a:srgbClr val="0D7D7A"/>
                </a:solidFill>
              </a:rPr>
              <a:t>CAUDI</a:t>
            </a:r>
            <a:r>
              <a:rPr dirty="0">
                <a:solidFill>
                  <a:srgbClr val="0D7D7A"/>
                </a:solidFill>
              </a:rPr>
              <a:t> IS USED BY AGENCIES…</a:t>
            </a:r>
          </a:p>
        </p:txBody>
      </p:sp>
      <p:sp>
        <p:nvSpPr>
          <p:cNvPr id="623" name="All largest agency groups use Eskimi in our core regions…"/>
          <p:cNvSpPr txBox="1"/>
          <p:nvPr/>
        </p:nvSpPr>
        <p:spPr>
          <a:xfrm>
            <a:off x="2822576" y="1677201"/>
            <a:ext cx="1061084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dirty="0"/>
              <a:t>All largest agency groups use </a:t>
            </a:r>
            <a:r>
              <a:rPr lang="en-US" dirty="0"/>
              <a:t>CAUDI</a:t>
            </a:r>
            <a:r>
              <a:rPr dirty="0"/>
              <a:t> in our core regions</a:t>
            </a:r>
          </a:p>
          <a:p>
            <a:pPr>
              <a:defRPr sz="2200"/>
            </a:pPr>
            <a:endParaRPr dirty="0"/>
          </a:p>
          <a:p>
            <a:pPr>
              <a:defRPr sz="2200"/>
            </a:pPr>
            <a:r>
              <a:rPr dirty="0"/>
              <a:t>Almost all agency groups have internally grown products, but use </a:t>
            </a:r>
            <a:r>
              <a:rPr lang="en-US" dirty="0"/>
              <a:t>CAUDI</a:t>
            </a:r>
            <a:r>
              <a:rPr dirty="0"/>
              <a:t> because of local data, local presence and support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5B1B8FA4-2A4B-49A3-8298-7ED7F4C89862}"/>
              </a:ext>
            </a:extLst>
          </p:cNvPr>
          <p:cNvSpPr/>
          <p:nvPr/>
        </p:nvSpPr>
        <p:spPr>
          <a:xfrm>
            <a:off x="7662702" y="1506404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52B2E-2947-4DB8-953A-EF9FFD267E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Freeform 5"/>
          <p:cNvSpPr/>
          <p:nvPr/>
        </p:nvSpPr>
        <p:spPr>
          <a:xfrm>
            <a:off x="10684533" y="3244465"/>
            <a:ext cx="2239715" cy="3074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8" y="5433"/>
                </a:moveTo>
                <a:lnTo>
                  <a:pt x="97" y="0"/>
                </a:lnTo>
                <a:lnTo>
                  <a:pt x="55" y="10805"/>
                </a:lnTo>
                <a:lnTo>
                  <a:pt x="0" y="21600"/>
                </a:lnTo>
                <a:lnTo>
                  <a:pt x="10793" y="16218"/>
                </a:lnTo>
                <a:lnTo>
                  <a:pt x="21600" y="10855"/>
                </a:lnTo>
                <a:lnTo>
                  <a:pt x="10848" y="5433"/>
                </a:lnTo>
                <a:close/>
              </a:path>
            </a:pathLst>
          </a:custGeom>
          <a:solidFill>
            <a:srgbClr val="7F44DC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4" name="Freeform 13"/>
          <p:cNvSpPr/>
          <p:nvPr/>
        </p:nvSpPr>
        <p:spPr>
          <a:xfrm>
            <a:off x="5830625" y="2996664"/>
            <a:ext cx="1330056" cy="132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3" y="14865"/>
                </a:moveTo>
                <a:cubicBezTo>
                  <a:pt x="21321" y="13630"/>
                  <a:pt x="21600" y="12235"/>
                  <a:pt x="21600" y="10800"/>
                </a:cubicBezTo>
                <a:cubicBezTo>
                  <a:pt x="21600" y="4822"/>
                  <a:pt x="16778" y="0"/>
                  <a:pt x="10800" y="0"/>
                </a:cubicBezTo>
                <a:cubicBezTo>
                  <a:pt x="4862" y="0"/>
                  <a:pt x="0" y="4822"/>
                  <a:pt x="0" y="10800"/>
                </a:cubicBezTo>
                <a:cubicBezTo>
                  <a:pt x="0" y="12235"/>
                  <a:pt x="279" y="13630"/>
                  <a:pt x="797" y="14865"/>
                </a:cubicBezTo>
                <a:cubicBezTo>
                  <a:pt x="2192" y="18213"/>
                  <a:pt x="5221" y="20723"/>
                  <a:pt x="8847" y="21401"/>
                </a:cubicBezTo>
                <a:cubicBezTo>
                  <a:pt x="9485" y="21520"/>
                  <a:pt x="10123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5303" y="21600"/>
                  <a:pt x="19169" y="18810"/>
                  <a:pt x="20803" y="14865"/>
                </a:cubicBezTo>
                <a:close/>
                <a:moveTo>
                  <a:pt x="10800" y="1275"/>
                </a:moveTo>
                <a:cubicBezTo>
                  <a:pt x="16061" y="1275"/>
                  <a:pt x="20325" y="5539"/>
                  <a:pt x="20325" y="10800"/>
                </a:cubicBezTo>
                <a:cubicBezTo>
                  <a:pt x="20325" y="16021"/>
                  <a:pt x="16061" y="20325"/>
                  <a:pt x="10800" y="20325"/>
                </a:cubicBezTo>
                <a:cubicBezTo>
                  <a:pt x="5539" y="20325"/>
                  <a:pt x="1275" y="16021"/>
                  <a:pt x="1275" y="10800"/>
                </a:cubicBezTo>
                <a:cubicBezTo>
                  <a:pt x="1275" y="5539"/>
                  <a:pt x="5539" y="1275"/>
                  <a:pt x="10800" y="12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5" name="Oval 16"/>
          <p:cNvSpPr/>
          <p:nvPr/>
        </p:nvSpPr>
        <p:spPr>
          <a:xfrm>
            <a:off x="10156530" y="3075575"/>
            <a:ext cx="1173663" cy="1169359"/>
          </a:xfrm>
          <a:prstGeom prst="ellipse">
            <a:avLst/>
          </a:prstGeom>
          <a:solidFill>
            <a:srgbClr val="205CD2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6" name="Oval 10"/>
          <p:cNvSpPr/>
          <p:nvPr/>
        </p:nvSpPr>
        <p:spPr>
          <a:xfrm>
            <a:off x="3771697" y="5520465"/>
            <a:ext cx="1172228" cy="1170793"/>
          </a:xfrm>
          <a:prstGeom prst="ellipse">
            <a:avLst/>
          </a:prstGeom>
          <a:solidFill>
            <a:srgbClr val="7F2F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7" name="Freeform 11"/>
          <p:cNvSpPr/>
          <p:nvPr/>
        </p:nvSpPr>
        <p:spPr>
          <a:xfrm>
            <a:off x="3692783" y="5442987"/>
            <a:ext cx="1330056" cy="1327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17" y="40"/>
                </a:moveTo>
                <a:cubicBezTo>
                  <a:pt x="11318" y="40"/>
                  <a:pt x="11079" y="0"/>
                  <a:pt x="10800" y="0"/>
                </a:cubicBezTo>
                <a:cubicBezTo>
                  <a:pt x="4862" y="0"/>
                  <a:pt x="0" y="4862"/>
                  <a:pt x="0" y="10800"/>
                </a:cubicBezTo>
                <a:cubicBezTo>
                  <a:pt x="0" y="16778"/>
                  <a:pt x="4862" y="21600"/>
                  <a:pt x="10800" y="21600"/>
                </a:cubicBezTo>
                <a:cubicBezTo>
                  <a:pt x="16778" y="21600"/>
                  <a:pt x="21600" y="16778"/>
                  <a:pt x="21600" y="10800"/>
                </a:cubicBezTo>
                <a:cubicBezTo>
                  <a:pt x="21600" y="9485"/>
                  <a:pt x="21401" y="8249"/>
                  <a:pt x="20962" y="7094"/>
                </a:cubicBezTo>
                <a:cubicBezTo>
                  <a:pt x="19528" y="3188"/>
                  <a:pt x="15861" y="319"/>
                  <a:pt x="11517" y="40"/>
                </a:cubicBezTo>
                <a:close/>
                <a:moveTo>
                  <a:pt x="1275" y="10800"/>
                </a:moveTo>
                <a:cubicBezTo>
                  <a:pt x="1275" y="5579"/>
                  <a:pt x="5579" y="1275"/>
                  <a:pt x="10800" y="1275"/>
                </a:cubicBezTo>
                <a:cubicBezTo>
                  <a:pt x="16061" y="1275"/>
                  <a:pt x="20325" y="5579"/>
                  <a:pt x="20325" y="10800"/>
                </a:cubicBezTo>
                <a:cubicBezTo>
                  <a:pt x="20325" y="16061"/>
                  <a:pt x="16061" y="20325"/>
                  <a:pt x="10800" y="20325"/>
                </a:cubicBezTo>
                <a:cubicBezTo>
                  <a:pt x="5579" y="20325"/>
                  <a:pt x="1275" y="16061"/>
                  <a:pt x="1275" y="108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8" name="Oval 12"/>
          <p:cNvSpPr/>
          <p:nvPr/>
        </p:nvSpPr>
        <p:spPr>
          <a:xfrm>
            <a:off x="5909541" y="3075575"/>
            <a:ext cx="1173663" cy="1169359"/>
          </a:xfrm>
          <a:prstGeom prst="ellipse">
            <a:avLst/>
          </a:prstGeom>
          <a:solidFill>
            <a:srgbClr val="5E20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Oval 14"/>
          <p:cNvSpPr/>
          <p:nvPr/>
        </p:nvSpPr>
        <p:spPr>
          <a:xfrm>
            <a:off x="8130601" y="5520465"/>
            <a:ext cx="1173663" cy="1170793"/>
          </a:xfrm>
          <a:prstGeom prst="ellipse">
            <a:avLst/>
          </a:prstGeom>
          <a:solidFill>
            <a:srgbClr val="AB3D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Freeform 15"/>
          <p:cNvSpPr/>
          <p:nvPr/>
        </p:nvSpPr>
        <p:spPr>
          <a:xfrm>
            <a:off x="8053121" y="5442987"/>
            <a:ext cx="1330056" cy="1327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083" y="0"/>
                  <a:pt x="9405" y="80"/>
                  <a:pt x="8728" y="199"/>
                </a:cubicBezTo>
                <a:cubicBezTo>
                  <a:pt x="8050" y="359"/>
                  <a:pt x="7413" y="558"/>
                  <a:pt x="6775" y="797"/>
                </a:cubicBezTo>
                <a:cubicBezTo>
                  <a:pt x="3945" y="1953"/>
                  <a:pt x="1714" y="4224"/>
                  <a:pt x="677" y="7094"/>
                </a:cubicBezTo>
                <a:cubicBezTo>
                  <a:pt x="239" y="8249"/>
                  <a:pt x="0" y="9485"/>
                  <a:pt x="0" y="10800"/>
                </a:cubicBezTo>
                <a:cubicBezTo>
                  <a:pt x="0" y="16778"/>
                  <a:pt x="4862" y="21600"/>
                  <a:pt x="10800" y="21600"/>
                </a:cubicBezTo>
                <a:cubicBezTo>
                  <a:pt x="16738" y="21600"/>
                  <a:pt x="21600" y="16778"/>
                  <a:pt x="21600" y="10800"/>
                </a:cubicBezTo>
                <a:cubicBezTo>
                  <a:pt x="21600" y="9485"/>
                  <a:pt x="21361" y="8249"/>
                  <a:pt x="20923" y="7094"/>
                </a:cubicBezTo>
                <a:cubicBezTo>
                  <a:pt x="19408" y="2949"/>
                  <a:pt x="15463" y="0"/>
                  <a:pt x="10800" y="0"/>
                </a:cubicBezTo>
                <a:close/>
                <a:moveTo>
                  <a:pt x="10800" y="20325"/>
                </a:moveTo>
                <a:cubicBezTo>
                  <a:pt x="5539" y="20325"/>
                  <a:pt x="1275" y="16061"/>
                  <a:pt x="1275" y="10800"/>
                </a:cubicBezTo>
                <a:cubicBezTo>
                  <a:pt x="1275" y="5579"/>
                  <a:pt x="5539" y="1275"/>
                  <a:pt x="10800" y="1275"/>
                </a:cubicBezTo>
                <a:cubicBezTo>
                  <a:pt x="16061" y="1275"/>
                  <a:pt x="20325" y="5579"/>
                  <a:pt x="20325" y="10800"/>
                </a:cubicBezTo>
                <a:cubicBezTo>
                  <a:pt x="20325" y="16061"/>
                  <a:pt x="16061" y="20325"/>
                  <a:pt x="10800" y="2032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1" name="Freeform 17"/>
          <p:cNvSpPr/>
          <p:nvPr/>
        </p:nvSpPr>
        <p:spPr>
          <a:xfrm>
            <a:off x="10077616" y="2996664"/>
            <a:ext cx="1330056" cy="132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3" y="14865"/>
                </a:moveTo>
                <a:cubicBezTo>
                  <a:pt x="21321" y="13630"/>
                  <a:pt x="21600" y="12235"/>
                  <a:pt x="21600" y="10800"/>
                </a:cubicBezTo>
                <a:cubicBezTo>
                  <a:pt x="21600" y="4822"/>
                  <a:pt x="16778" y="0"/>
                  <a:pt x="10800" y="0"/>
                </a:cubicBezTo>
                <a:cubicBezTo>
                  <a:pt x="4862" y="0"/>
                  <a:pt x="0" y="4822"/>
                  <a:pt x="0" y="10800"/>
                </a:cubicBezTo>
                <a:cubicBezTo>
                  <a:pt x="0" y="12235"/>
                  <a:pt x="279" y="13630"/>
                  <a:pt x="797" y="14865"/>
                </a:cubicBezTo>
                <a:cubicBezTo>
                  <a:pt x="2072" y="17934"/>
                  <a:pt x="4663" y="20285"/>
                  <a:pt x="7891" y="21162"/>
                </a:cubicBezTo>
                <a:cubicBezTo>
                  <a:pt x="8489" y="21361"/>
                  <a:pt x="9166" y="21480"/>
                  <a:pt x="9844" y="21560"/>
                </a:cubicBezTo>
                <a:cubicBezTo>
                  <a:pt x="10162" y="21560"/>
                  <a:pt x="10481" y="21600"/>
                  <a:pt x="10800" y="21600"/>
                </a:cubicBezTo>
                <a:cubicBezTo>
                  <a:pt x="15303" y="21600"/>
                  <a:pt x="19169" y="18810"/>
                  <a:pt x="20803" y="14865"/>
                </a:cubicBezTo>
                <a:close/>
                <a:moveTo>
                  <a:pt x="10800" y="1275"/>
                </a:moveTo>
                <a:cubicBezTo>
                  <a:pt x="16061" y="1275"/>
                  <a:pt x="20325" y="5539"/>
                  <a:pt x="20325" y="10800"/>
                </a:cubicBezTo>
                <a:cubicBezTo>
                  <a:pt x="20325" y="16021"/>
                  <a:pt x="16061" y="20325"/>
                  <a:pt x="10800" y="20325"/>
                </a:cubicBezTo>
                <a:cubicBezTo>
                  <a:pt x="5539" y="20325"/>
                  <a:pt x="1275" y="16021"/>
                  <a:pt x="1275" y="10800"/>
                </a:cubicBezTo>
                <a:cubicBezTo>
                  <a:pt x="1275" y="5539"/>
                  <a:pt x="5539" y="1275"/>
                  <a:pt x="10800" y="12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2" name="TextBox 50"/>
          <p:cNvSpPr txBox="1"/>
          <p:nvPr/>
        </p:nvSpPr>
        <p:spPr>
          <a:xfrm>
            <a:off x="3331753" y="6871096"/>
            <a:ext cx="2052112" cy="65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1733" dirty="0">
                <a:solidFill>
                  <a:schemeClr val="bg1">
                    <a:lumMod val="50000"/>
                  </a:schemeClr>
                </a:solidFill>
              </a:rPr>
              <a:t>Latest market data</a:t>
            </a:r>
          </a:p>
        </p:txBody>
      </p:sp>
      <p:sp>
        <p:nvSpPr>
          <p:cNvPr id="1233" name="TextBox 51"/>
          <p:cNvSpPr txBox="1"/>
          <p:nvPr/>
        </p:nvSpPr>
        <p:spPr>
          <a:xfrm>
            <a:off x="7691376" y="6871096"/>
            <a:ext cx="2052112" cy="65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1733">
                <a:solidFill>
                  <a:schemeClr val="bg1">
                    <a:lumMod val="50000"/>
                  </a:schemeClr>
                </a:solidFill>
              </a:rPr>
              <a:t>Unique solutions</a:t>
            </a:r>
          </a:p>
        </p:txBody>
      </p:sp>
      <p:sp>
        <p:nvSpPr>
          <p:cNvPr id="1234" name="TextBox 52"/>
          <p:cNvSpPr txBox="1"/>
          <p:nvPr/>
        </p:nvSpPr>
        <p:spPr>
          <a:xfrm>
            <a:off x="5180563" y="2057416"/>
            <a:ext cx="2630179" cy="65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60960" bIns="60960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lang="en-US" sz="1733" dirty="0">
                <a:solidFill>
                  <a:schemeClr val="bg1">
                    <a:lumMod val="50000"/>
                  </a:schemeClr>
                </a:solidFill>
              </a:rPr>
              <a:t>Language </a:t>
            </a:r>
            <a:r>
              <a:rPr sz="1733" dirty="0">
                <a:solidFill>
                  <a:schemeClr val="bg1">
                    <a:lumMod val="50000"/>
                  </a:schemeClr>
                </a:solidFill>
              </a:rPr>
              <a:t>Targeting &amp; data</a:t>
            </a:r>
          </a:p>
        </p:txBody>
      </p:sp>
      <p:sp>
        <p:nvSpPr>
          <p:cNvPr id="1235" name="TextBox 53"/>
          <p:cNvSpPr txBox="1"/>
          <p:nvPr/>
        </p:nvSpPr>
        <p:spPr>
          <a:xfrm>
            <a:off x="9896137" y="2103918"/>
            <a:ext cx="1693015" cy="65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1733" dirty="0">
                <a:solidFill>
                  <a:schemeClr val="bg1">
                    <a:lumMod val="50000"/>
                  </a:schemeClr>
                </a:solidFill>
              </a:rPr>
              <a:t>Quality sites &amp; apps</a:t>
            </a:r>
          </a:p>
        </p:txBody>
      </p:sp>
      <p:sp>
        <p:nvSpPr>
          <p:cNvPr id="1236" name="Freeform 9"/>
          <p:cNvSpPr/>
          <p:nvPr/>
        </p:nvSpPr>
        <p:spPr>
          <a:xfrm>
            <a:off x="4401571" y="3910625"/>
            <a:ext cx="1974277" cy="196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7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845"/>
                  <a:pt x="0" y="16845"/>
                  <a:pt x="0" y="16845"/>
                </a:cubicBezTo>
                <a:cubicBezTo>
                  <a:pt x="2928" y="17033"/>
                  <a:pt x="5400" y="18967"/>
                  <a:pt x="6367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4406"/>
                  <a:pt x="21600" y="4406"/>
                  <a:pt x="21600" y="4406"/>
                </a:cubicBezTo>
                <a:cubicBezTo>
                  <a:pt x="19155" y="3949"/>
                  <a:pt x="17113" y="2257"/>
                  <a:pt x="16173" y="0"/>
                </a:cubicBezTo>
                <a:close/>
              </a:path>
            </a:pathLst>
          </a:custGeom>
          <a:solidFill>
            <a:srgbClr val="7F2F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TextBox 55"/>
          <p:cNvSpPr txBox="1"/>
          <p:nvPr/>
        </p:nvSpPr>
        <p:spPr>
          <a:xfrm>
            <a:off x="4582421" y="4212173"/>
            <a:ext cx="1693015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2000" dirty="0">
                <a:solidFill>
                  <a:schemeClr val="bg1"/>
                </a:solidFill>
              </a:rPr>
              <a:t>Key </a:t>
            </a:r>
            <a:r>
              <a:rPr lang="en-US" sz="2000" dirty="0">
                <a:solidFill>
                  <a:schemeClr val="bg1"/>
                </a:solidFill>
              </a:rPr>
              <a:t>Metrics and Device IDs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238" name="Freeform 8"/>
          <p:cNvSpPr/>
          <p:nvPr/>
        </p:nvSpPr>
        <p:spPr>
          <a:xfrm>
            <a:off x="6496371" y="3910625"/>
            <a:ext cx="1972843" cy="196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355"/>
                </a:moveTo>
                <a:cubicBezTo>
                  <a:pt x="21600" y="0"/>
                  <a:pt x="21600" y="0"/>
                  <a:pt x="21600" y="0"/>
                </a:cubicBezTo>
                <a:cubicBezTo>
                  <a:pt x="6743" y="0"/>
                  <a:pt x="6743" y="0"/>
                  <a:pt x="6743" y="0"/>
                </a:cubicBezTo>
                <a:cubicBezTo>
                  <a:pt x="5642" y="2660"/>
                  <a:pt x="3036" y="4540"/>
                  <a:pt x="0" y="454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7490" y="21600"/>
                  <a:pt x="17490" y="21600"/>
                  <a:pt x="17490" y="21600"/>
                </a:cubicBezTo>
                <a:cubicBezTo>
                  <a:pt x="18188" y="19666"/>
                  <a:pt x="19693" y="18134"/>
                  <a:pt x="21600" y="17355"/>
                </a:cubicBezTo>
                <a:close/>
              </a:path>
            </a:pathLst>
          </a:custGeom>
          <a:solidFill>
            <a:srgbClr val="5E20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TextBox 57"/>
          <p:cNvSpPr txBox="1"/>
          <p:nvPr/>
        </p:nvSpPr>
        <p:spPr>
          <a:xfrm>
            <a:off x="6641598" y="4519952"/>
            <a:ext cx="169301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2000" dirty="0">
                <a:solidFill>
                  <a:schemeClr val="bg1"/>
                </a:solidFill>
              </a:rPr>
              <a:t>Campaign strategy</a:t>
            </a:r>
          </a:p>
        </p:txBody>
      </p:sp>
      <p:sp>
        <p:nvSpPr>
          <p:cNvPr id="1240" name="Freeform 7"/>
          <p:cNvSpPr/>
          <p:nvPr/>
        </p:nvSpPr>
        <p:spPr>
          <a:xfrm>
            <a:off x="8589736" y="3910625"/>
            <a:ext cx="1974277" cy="196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952"/>
                  <a:pt x="0" y="16952"/>
                  <a:pt x="0" y="16952"/>
                </a:cubicBezTo>
                <a:cubicBezTo>
                  <a:pt x="457" y="16872"/>
                  <a:pt x="913" y="16818"/>
                  <a:pt x="1397" y="16818"/>
                </a:cubicBezTo>
                <a:cubicBezTo>
                  <a:pt x="4540" y="16818"/>
                  <a:pt x="7200" y="18806"/>
                  <a:pt x="8221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4245"/>
                  <a:pt x="21600" y="4245"/>
                  <a:pt x="21600" y="4245"/>
                </a:cubicBezTo>
                <a:cubicBezTo>
                  <a:pt x="19424" y="3654"/>
                  <a:pt x="17678" y="2069"/>
                  <a:pt x="16818" y="0"/>
                </a:cubicBezTo>
                <a:close/>
              </a:path>
            </a:pathLst>
          </a:custGeom>
          <a:solidFill>
            <a:srgbClr val="AB3DFF"/>
          </a:solidFill>
          <a:ln w="12700">
            <a:miter lim="400000"/>
          </a:ln>
        </p:spPr>
        <p:txBody>
          <a:bodyPr tIns="60960" bIns="60960"/>
          <a:lstStyle/>
          <a:p>
            <a:pPr algn="l" defTabSz="1219170"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1" name="TextBox 57"/>
          <p:cNvSpPr txBox="1"/>
          <p:nvPr/>
        </p:nvSpPr>
        <p:spPr>
          <a:xfrm>
            <a:off x="8730369" y="4519952"/>
            <a:ext cx="169301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2000" dirty="0">
                <a:solidFill>
                  <a:schemeClr val="bg1"/>
                </a:solidFill>
              </a:rPr>
              <a:t>Creative strategy</a:t>
            </a:r>
          </a:p>
        </p:txBody>
      </p:sp>
      <p:sp>
        <p:nvSpPr>
          <p:cNvPr id="1242" name="TextBox 57"/>
          <p:cNvSpPr txBox="1"/>
          <p:nvPr/>
        </p:nvSpPr>
        <p:spPr>
          <a:xfrm>
            <a:off x="10766613" y="4462654"/>
            <a:ext cx="1693015" cy="63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5000">
                <a:solidFill>
                  <a:srgbClr val="9966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3333" dirty="0">
                <a:solidFill>
                  <a:schemeClr val="bg1"/>
                </a:solidFill>
              </a:rPr>
              <a:t>GROW</a:t>
            </a:r>
          </a:p>
        </p:txBody>
      </p:sp>
      <p:sp>
        <p:nvSpPr>
          <p:cNvPr id="1243" name="Graphic 70"/>
          <p:cNvSpPr/>
          <p:nvPr/>
        </p:nvSpPr>
        <p:spPr>
          <a:xfrm>
            <a:off x="10515090" y="3442662"/>
            <a:ext cx="456543" cy="435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493" extrusionOk="0">
                <a:moveTo>
                  <a:pt x="21465" y="8141"/>
                </a:moveTo>
                <a:cubicBezTo>
                  <a:pt x="21391" y="7901"/>
                  <a:pt x="21200" y="7720"/>
                  <a:pt x="20964" y="7669"/>
                </a:cubicBezTo>
                <a:lnTo>
                  <a:pt x="14578" y="6269"/>
                </a:lnTo>
                <a:lnTo>
                  <a:pt x="11334" y="328"/>
                </a:lnTo>
                <a:cubicBezTo>
                  <a:pt x="11121" y="-9"/>
                  <a:pt x="10687" y="-102"/>
                  <a:pt x="10365" y="122"/>
                </a:cubicBezTo>
                <a:cubicBezTo>
                  <a:pt x="10287" y="176"/>
                  <a:pt x="10220" y="246"/>
                  <a:pt x="10168" y="328"/>
                </a:cubicBezTo>
                <a:lnTo>
                  <a:pt x="6919" y="6269"/>
                </a:lnTo>
                <a:lnTo>
                  <a:pt x="536" y="7669"/>
                </a:lnTo>
                <a:cubicBezTo>
                  <a:pt x="172" y="7748"/>
                  <a:pt x="-61" y="8121"/>
                  <a:pt x="14" y="8502"/>
                </a:cubicBezTo>
                <a:cubicBezTo>
                  <a:pt x="39" y="8624"/>
                  <a:pt x="93" y="8737"/>
                  <a:pt x="172" y="8829"/>
                </a:cubicBezTo>
                <a:lnTo>
                  <a:pt x="4556" y="13903"/>
                </a:lnTo>
                <a:lnTo>
                  <a:pt x="3851" y="20709"/>
                </a:lnTo>
                <a:cubicBezTo>
                  <a:pt x="3812" y="21096"/>
                  <a:pt x="4079" y="21443"/>
                  <a:pt x="4448" y="21485"/>
                </a:cubicBezTo>
                <a:cubicBezTo>
                  <a:pt x="4565" y="21498"/>
                  <a:pt x="4684" y="21478"/>
                  <a:pt x="4792" y="21428"/>
                </a:cubicBezTo>
                <a:lnTo>
                  <a:pt x="10748" y="18625"/>
                </a:lnTo>
                <a:lnTo>
                  <a:pt x="16702" y="21431"/>
                </a:lnTo>
                <a:cubicBezTo>
                  <a:pt x="16789" y="21472"/>
                  <a:pt x="16882" y="21493"/>
                  <a:pt x="16977" y="21493"/>
                </a:cubicBezTo>
                <a:cubicBezTo>
                  <a:pt x="17348" y="21493"/>
                  <a:pt x="17649" y="21177"/>
                  <a:pt x="17649" y="20788"/>
                </a:cubicBezTo>
                <a:cubicBezTo>
                  <a:pt x="17649" y="20763"/>
                  <a:pt x="17648" y="20737"/>
                  <a:pt x="17645" y="20711"/>
                </a:cubicBezTo>
                <a:lnTo>
                  <a:pt x="16940" y="13903"/>
                </a:lnTo>
                <a:lnTo>
                  <a:pt x="21324" y="8829"/>
                </a:lnTo>
                <a:cubicBezTo>
                  <a:pt x="21485" y="8643"/>
                  <a:pt x="21539" y="8380"/>
                  <a:pt x="21465" y="81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4384" tIns="24384" rIns="24384" bIns="24384" anchor="ctr"/>
          <a:lstStyle/>
          <a:p>
            <a:pPr defTabSz="58700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133">
              <a:solidFill>
                <a:schemeClr val="bg1">
                  <a:lumMod val="50000"/>
                </a:schemeClr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4" name="Graphic 28"/>
          <p:cNvSpPr/>
          <p:nvPr/>
        </p:nvSpPr>
        <p:spPr>
          <a:xfrm>
            <a:off x="4148783" y="5848603"/>
            <a:ext cx="418055" cy="514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3" h="21500" extrusionOk="0">
                <a:moveTo>
                  <a:pt x="13944" y="15082"/>
                </a:moveTo>
                <a:cubicBezTo>
                  <a:pt x="14769" y="15903"/>
                  <a:pt x="15087" y="17000"/>
                  <a:pt x="14801" y="18045"/>
                </a:cubicBezTo>
                <a:cubicBezTo>
                  <a:pt x="14467" y="18995"/>
                  <a:pt x="13663" y="19782"/>
                  <a:pt x="12591" y="20207"/>
                </a:cubicBezTo>
                <a:cubicBezTo>
                  <a:pt x="12249" y="20346"/>
                  <a:pt x="12057" y="20656"/>
                  <a:pt x="12119" y="20969"/>
                </a:cubicBezTo>
                <a:cubicBezTo>
                  <a:pt x="12193" y="21289"/>
                  <a:pt x="12538" y="21515"/>
                  <a:pt x="12928" y="21498"/>
                </a:cubicBezTo>
                <a:cubicBezTo>
                  <a:pt x="15665" y="21380"/>
                  <a:pt x="18149" y="20123"/>
                  <a:pt x="19541" y="18152"/>
                </a:cubicBezTo>
                <a:cubicBezTo>
                  <a:pt x="20865" y="16229"/>
                  <a:pt x="21256" y="13956"/>
                  <a:pt x="20634" y="11800"/>
                </a:cubicBezTo>
                <a:cubicBezTo>
                  <a:pt x="20032" y="9698"/>
                  <a:pt x="18774" y="7768"/>
                  <a:pt x="16986" y="6205"/>
                </a:cubicBezTo>
                <a:cubicBezTo>
                  <a:pt x="16680" y="5937"/>
                  <a:pt x="16170" y="5926"/>
                  <a:pt x="15848" y="6182"/>
                </a:cubicBezTo>
                <a:cubicBezTo>
                  <a:pt x="15797" y="6222"/>
                  <a:pt x="15753" y="6268"/>
                  <a:pt x="15716" y="6318"/>
                </a:cubicBezTo>
                <a:cubicBezTo>
                  <a:pt x="15290" y="6864"/>
                  <a:pt x="14755" y="7345"/>
                  <a:pt x="14135" y="7741"/>
                </a:cubicBezTo>
                <a:cubicBezTo>
                  <a:pt x="13412" y="4747"/>
                  <a:pt x="11456" y="2060"/>
                  <a:pt x="8606" y="147"/>
                </a:cubicBezTo>
                <a:cubicBezTo>
                  <a:pt x="8258" y="-85"/>
                  <a:pt x="7752" y="-38"/>
                  <a:pt x="7475" y="252"/>
                </a:cubicBezTo>
                <a:cubicBezTo>
                  <a:pt x="7427" y="302"/>
                  <a:pt x="7388" y="357"/>
                  <a:pt x="7359" y="415"/>
                </a:cubicBezTo>
                <a:cubicBezTo>
                  <a:pt x="5389" y="4399"/>
                  <a:pt x="1463" y="7118"/>
                  <a:pt x="237" y="11367"/>
                </a:cubicBezTo>
                <a:cubicBezTo>
                  <a:pt x="-344" y="13580"/>
                  <a:pt x="152" y="15895"/>
                  <a:pt x="1617" y="17803"/>
                </a:cubicBezTo>
                <a:cubicBezTo>
                  <a:pt x="2985" y="19515"/>
                  <a:pt x="4497" y="20961"/>
                  <a:pt x="6853" y="21478"/>
                </a:cubicBezTo>
                <a:cubicBezTo>
                  <a:pt x="6920" y="21492"/>
                  <a:pt x="6990" y="21500"/>
                  <a:pt x="7059" y="21500"/>
                </a:cubicBezTo>
                <a:cubicBezTo>
                  <a:pt x="7503" y="21500"/>
                  <a:pt x="7863" y="21199"/>
                  <a:pt x="7863" y="20828"/>
                </a:cubicBezTo>
                <a:cubicBezTo>
                  <a:pt x="7863" y="20691"/>
                  <a:pt x="7813" y="20558"/>
                  <a:pt x="7720" y="20445"/>
                </a:cubicBezTo>
                <a:cubicBezTo>
                  <a:pt x="6847" y="19396"/>
                  <a:pt x="6069" y="18362"/>
                  <a:pt x="6116" y="17228"/>
                </a:cubicBezTo>
                <a:cubicBezTo>
                  <a:pt x="6160" y="16688"/>
                  <a:pt x="6350" y="16163"/>
                  <a:pt x="6670" y="15693"/>
                </a:cubicBezTo>
                <a:cubicBezTo>
                  <a:pt x="6925" y="15293"/>
                  <a:pt x="7235" y="14918"/>
                  <a:pt x="7594" y="14578"/>
                </a:cubicBezTo>
                <a:cubicBezTo>
                  <a:pt x="7840" y="14346"/>
                  <a:pt x="8108" y="14127"/>
                  <a:pt x="8376" y="13906"/>
                </a:cubicBezTo>
                <a:cubicBezTo>
                  <a:pt x="8799" y="13576"/>
                  <a:pt x="9194" y="13220"/>
                  <a:pt x="9557" y="12843"/>
                </a:cubicBezTo>
                <a:cubicBezTo>
                  <a:pt x="11283" y="13800"/>
                  <a:pt x="12414" y="15345"/>
                  <a:pt x="12649" y="17064"/>
                </a:cubicBezTo>
                <a:cubicBezTo>
                  <a:pt x="13307" y="16526"/>
                  <a:pt x="13759" y="15836"/>
                  <a:pt x="13944" y="150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4384" tIns="24384" rIns="24384" bIns="24384" anchor="ctr"/>
          <a:lstStyle/>
          <a:p>
            <a:pPr defTabSz="58700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133">
              <a:solidFill>
                <a:schemeClr val="bg1">
                  <a:lumMod val="50000"/>
                </a:schemeClr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5" name="Graphic 52"/>
          <p:cNvSpPr/>
          <p:nvPr/>
        </p:nvSpPr>
        <p:spPr>
          <a:xfrm>
            <a:off x="6250101" y="3442662"/>
            <a:ext cx="491105" cy="435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404" extrusionOk="0">
                <a:moveTo>
                  <a:pt x="17347" y="21404"/>
                </a:moveTo>
                <a:cubicBezTo>
                  <a:pt x="17120" y="21404"/>
                  <a:pt x="16909" y="21277"/>
                  <a:pt x="16784" y="21066"/>
                </a:cubicBezTo>
                <a:lnTo>
                  <a:pt x="16199" y="20080"/>
                </a:lnTo>
                <a:cubicBezTo>
                  <a:pt x="15752" y="20156"/>
                  <a:pt x="15297" y="20156"/>
                  <a:pt x="14849" y="20080"/>
                </a:cubicBezTo>
                <a:lnTo>
                  <a:pt x="14263" y="21066"/>
                </a:lnTo>
                <a:cubicBezTo>
                  <a:pt x="14066" y="21398"/>
                  <a:pt x="13672" y="21502"/>
                  <a:pt x="13364" y="21303"/>
                </a:cubicBezTo>
                <a:lnTo>
                  <a:pt x="11609" y="20171"/>
                </a:lnTo>
                <a:cubicBezTo>
                  <a:pt x="11300" y="19971"/>
                  <a:pt x="11183" y="19537"/>
                  <a:pt x="11342" y="19180"/>
                </a:cubicBezTo>
                <a:lnTo>
                  <a:pt x="11815" y="18123"/>
                </a:lnTo>
                <a:cubicBezTo>
                  <a:pt x="11535" y="17726"/>
                  <a:pt x="11308" y="17286"/>
                  <a:pt x="11140" y="16816"/>
                </a:cubicBezTo>
                <a:lnTo>
                  <a:pt x="10082" y="16741"/>
                </a:lnTo>
                <a:cubicBezTo>
                  <a:pt x="9726" y="16715"/>
                  <a:pt x="9449" y="16385"/>
                  <a:pt x="9450" y="15986"/>
                </a:cubicBezTo>
                <a:lnTo>
                  <a:pt x="9450" y="13721"/>
                </a:lnTo>
                <a:cubicBezTo>
                  <a:pt x="9449" y="13322"/>
                  <a:pt x="9726" y="12992"/>
                  <a:pt x="10082" y="12966"/>
                </a:cubicBezTo>
                <a:lnTo>
                  <a:pt x="11140" y="12891"/>
                </a:lnTo>
                <a:cubicBezTo>
                  <a:pt x="11308" y="12421"/>
                  <a:pt x="11535" y="11981"/>
                  <a:pt x="11815" y="11583"/>
                </a:cubicBezTo>
                <a:lnTo>
                  <a:pt x="11342" y="10523"/>
                </a:lnTo>
                <a:cubicBezTo>
                  <a:pt x="11183" y="10166"/>
                  <a:pt x="11300" y="9733"/>
                  <a:pt x="11609" y="9533"/>
                </a:cubicBezTo>
                <a:lnTo>
                  <a:pt x="13364" y="8401"/>
                </a:lnTo>
                <a:cubicBezTo>
                  <a:pt x="13672" y="8202"/>
                  <a:pt x="14066" y="8305"/>
                  <a:pt x="14263" y="8637"/>
                </a:cubicBezTo>
                <a:lnTo>
                  <a:pt x="14849" y="9627"/>
                </a:lnTo>
                <a:cubicBezTo>
                  <a:pt x="15297" y="9551"/>
                  <a:pt x="15752" y="9551"/>
                  <a:pt x="16199" y="9627"/>
                </a:cubicBezTo>
                <a:lnTo>
                  <a:pt x="16785" y="8640"/>
                </a:lnTo>
                <a:cubicBezTo>
                  <a:pt x="16982" y="8308"/>
                  <a:pt x="17376" y="8205"/>
                  <a:pt x="17685" y="8404"/>
                </a:cubicBezTo>
                <a:lnTo>
                  <a:pt x="19440" y="9536"/>
                </a:lnTo>
                <a:cubicBezTo>
                  <a:pt x="19748" y="9736"/>
                  <a:pt x="19865" y="10169"/>
                  <a:pt x="19706" y="10526"/>
                </a:cubicBezTo>
                <a:lnTo>
                  <a:pt x="19234" y="11587"/>
                </a:lnTo>
                <a:cubicBezTo>
                  <a:pt x="19513" y="11984"/>
                  <a:pt x="19741" y="12424"/>
                  <a:pt x="19909" y="12894"/>
                </a:cubicBezTo>
                <a:lnTo>
                  <a:pt x="20965" y="12969"/>
                </a:lnTo>
                <a:cubicBezTo>
                  <a:pt x="21322" y="12994"/>
                  <a:pt x="21599" y="13325"/>
                  <a:pt x="21598" y="13724"/>
                </a:cubicBezTo>
                <a:lnTo>
                  <a:pt x="21598" y="15989"/>
                </a:lnTo>
                <a:cubicBezTo>
                  <a:pt x="21599" y="16388"/>
                  <a:pt x="21322" y="16719"/>
                  <a:pt x="20965" y="16744"/>
                </a:cubicBezTo>
                <a:lnTo>
                  <a:pt x="19909" y="16819"/>
                </a:lnTo>
                <a:cubicBezTo>
                  <a:pt x="19741" y="17289"/>
                  <a:pt x="19513" y="17729"/>
                  <a:pt x="19234" y="18127"/>
                </a:cubicBezTo>
                <a:lnTo>
                  <a:pt x="19706" y="19183"/>
                </a:lnTo>
                <a:cubicBezTo>
                  <a:pt x="19865" y="19540"/>
                  <a:pt x="19749" y="19974"/>
                  <a:pt x="19440" y="20174"/>
                </a:cubicBezTo>
                <a:lnTo>
                  <a:pt x="17685" y="21306"/>
                </a:lnTo>
                <a:cubicBezTo>
                  <a:pt x="17582" y="21372"/>
                  <a:pt x="17465" y="21405"/>
                  <a:pt x="17347" y="21404"/>
                </a:cubicBezTo>
                <a:close/>
                <a:moveTo>
                  <a:pt x="20924" y="15986"/>
                </a:moveTo>
                <a:close/>
                <a:moveTo>
                  <a:pt x="7897" y="13101"/>
                </a:moveTo>
                <a:cubicBezTo>
                  <a:pt x="7670" y="13101"/>
                  <a:pt x="7459" y="12974"/>
                  <a:pt x="7334" y="12763"/>
                </a:cubicBezTo>
                <a:lnTo>
                  <a:pt x="6749" y="11777"/>
                </a:lnTo>
                <a:cubicBezTo>
                  <a:pt x="6302" y="11853"/>
                  <a:pt x="5847" y="11853"/>
                  <a:pt x="5400" y="11777"/>
                </a:cubicBezTo>
                <a:lnTo>
                  <a:pt x="4814" y="12763"/>
                </a:lnTo>
                <a:cubicBezTo>
                  <a:pt x="4617" y="13095"/>
                  <a:pt x="4223" y="13199"/>
                  <a:pt x="3914" y="13000"/>
                </a:cubicBezTo>
                <a:lnTo>
                  <a:pt x="2159" y="11867"/>
                </a:lnTo>
                <a:cubicBezTo>
                  <a:pt x="1850" y="11668"/>
                  <a:pt x="1734" y="11235"/>
                  <a:pt x="1892" y="10878"/>
                </a:cubicBezTo>
                <a:lnTo>
                  <a:pt x="2365" y="9817"/>
                </a:lnTo>
                <a:cubicBezTo>
                  <a:pt x="2085" y="9419"/>
                  <a:pt x="1858" y="8979"/>
                  <a:pt x="1690" y="8510"/>
                </a:cubicBezTo>
                <a:lnTo>
                  <a:pt x="632" y="8437"/>
                </a:lnTo>
                <a:cubicBezTo>
                  <a:pt x="276" y="8412"/>
                  <a:pt x="-1" y="8081"/>
                  <a:pt x="0" y="7682"/>
                </a:cubicBezTo>
                <a:lnTo>
                  <a:pt x="0" y="5418"/>
                </a:lnTo>
                <a:cubicBezTo>
                  <a:pt x="-1" y="5019"/>
                  <a:pt x="276" y="4688"/>
                  <a:pt x="632" y="4663"/>
                </a:cubicBezTo>
                <a:lnTo>
                  <a:pt x="1687" y="4588"/>
                </a:lnTo>
                <a:cubicBezTo>
                  <a:pt x="1855" y="4118"/>
                  <a:pt x="2083" y="3678"/>
                  <a:pt x="2362" y="3280"/>
                </a:cubicBezTo>
                <a:lnTo>
                  <a:pt x="1890" y="2223"/>
                </a:lnTo>
                <a:cubicBezTo>
                  <a:pt x="1732" y="1866"/>
                  <a:pt x="1850" y="1432"/>
                  <a:pt x="2160" y="1234"/>
                </a:cubicBezTo>
                <a:lnTo>
                  <a:pt x="3915" y="101"/>
                </a:lnTo>
                <a:cubicBezTo>
                  <a:pt x="4223" y="-98"/>
                  <a:pt x="4617" y="6"/>
                  <a:pt x="4814" y="338"/>
                </a:cubicBezTo>
                <a:lnTo>
                  <a:pt x="5400" y="1324"/>
                </a:lnTo>
                <a:cubicBezTo>
                  <a:pt x="5847" y="1247"/>
                  <a:pt x="6302" y="1247"/>
                  <a:pt x="6749" y="1324"/>
                </a:cubicBezTo>
                <a:lnTo>
                  <a:pt x="7335" y="337"/>
                </a:lnTo>
                <a:cubicBezTo>
                  <a:pt x="7532" y="5"/>
                  <a:pt x="7926" y="-98"/>
                  <a:pt x="8234" y="101"/>
                </a:cubicBezTo>
                <a:lnTo>
                  <a:pt x="9989" y="1233"/>
                </a:lnTo>
                <a:cubicBezTo>
                  <a:pt x="10299" y="1431"/>
                  <a:pt x="10417" y="1865"/>
                  <a:pt x="10259" y="2223"/>
                </a:cubicBezTo>
                <a:lnTo>
                  <a:pt x="9787" y="3279"/>
                </a:lnTo>
                <a:cubicBezTo>
                  <a:pt x="10066" y="3677"/>
                  <a:pt x="10294" y="4117"/>
                  <a:pt x="10462" y="4587"/>
                </a:cubicBezTo>
                <a:lnTo>
                  <a:pt x="11518" y="4662"/>
                </a:lnTo>
                <a:cubicBezTo>
                  <a:pt x="11874" y="4688"/>
                  <a:pt x="12150" y="5019"/>
                  <a:pt x="12149" y="5418"/>
                </a:cubicBezTo>
                <a:lnTo>
                  <a:pt x="12149" y="7682"/>
                </a:lnTo>
                <a:cubicBezTo>
                  <a:pt x="12150" y="8082"/>
                  <a:pt x="11873" y="8412"/>
                  <a:pt x="11516" y="8437"/>
                </a:cubicBezTo>
                <a:lnTo>
                  <a:pt x="10460" y="8513"/>
                </a:lnTo>
                <a:cubicBezTo>
                  <a:pt x="10292" y="8982"/>
                  <a:pt x="10064" y="9423"/>
                  <a:pt x="9785" y="9820"/>
                </a:cubicBezTo>
                <a:lnTo>
                  <a:pt x="10257" y="10881"/>
                </a:lnTo>
                <a:cubicBezTo>
                  <a:pt x="10415" y="11239"/>
                  <a:pt x="10297" y="11672"/>
                  <a:pt x="9987" y="11870"/>
                </a:cubicBezTo>
                <a:lnTo>
                  <a:pt x="8232" y="13003"/>
                </a:lnTo>
                <a:cubicBezTo>
                  <a:pt x="8130" y="13068"/>
                  <a:pt x="8015" y="13102"/>
                  <a:pt x="7897" y="13101"/>
                </a:cubicBezTo>
                <a:close/>
                <a:moveTo>
                  <a:pt x="11474" y="7682"/>
                </a:moveTo>
                <a:close/>
                <a:moveTo>
                  <a:pt x="15524" y="13344"/>
                </a:moveTo>
                <a:cubicBezTo>
                  <a:pt x="14779" y="13344"/>
                  <a:pt x="14174" y="14020"/>
                  <a:pt x="14174" y="14853"/>
                </a:cubicBezTo>
                <a:cubicBezTo>
                  <a:pt x="14174" y="15687"/>
                  <a:pt x="14779" y="16363"/>
                  <a:pt x="15524" y="16363"/>
                </a:cubicBezTo>
                <a:cubicBezTo>
                  <a:pt x="16270" y="16363"/>
                  <a:pt x="16874" y="15687"/>
                  <a:pt x="16874" y="14853"/>
                </a:cubicBezTo>
                <a:cubicBezTo>
                  <a:pt x="16874" y="14020"/>
                  <a:pt x="16270" y="13344"/>
                  <a:pt x="15524" y="13344"/>
                </a:cubicBezTo>
                <a:close/>
                <a:moveTo>
                  <a:pt x="6075" y="5040"/>
                </a:moveTo>
                <a:cubicBezTo>
                  <a:pt x="5329" y="5040"/>
                  <a:pt x="4725" y="5716"/>
                  <a:pt x="4725" y="6550"/>
                </a:cubicBezTo>
                <a:cubicBezTo>
                  <a:pt x="4725" y="7384"/>
                  <a:pt x="5329" y="8060"/>
                  <a:pt x="6075" y="8060"/>
                </a:cubicBezTo>
                <a:cubicBezTo>
                  <a:pt x="6820" y="8060"/>
                  <a:pt x="7424" y="7384"/>
                  <a:pt x="7424" y="6550"/>
                </a:cubicBezTo>
                <a:cubicBezTo>
                  <a:pt x="7424" y="5716"/>
                  <a:pt x="6820" y="5040"/>
                  <a:pt x="6075" y="504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4384" tIns="24384" rIns="24384" bIns="24384" anchor="ctr"/>
          <a:lstStyle/>
          <a:p>
            <a:pPr defTabSz="58700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133">
              <a:solidFill>
                <a:schemeClr val="bg1">
                  <a:lumMod val="50000"/>
                </a:schemeClr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6" name="Graphic 46"/>
          <p:cNvSpPr/>
          <p:nvPr/>
        </p:nvSpPr>
        <p:spPr>
          <a:xfrm>
            <a:off x="8540634" y="5848603"/>
            <a:ext cx="353597" cy="514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6" h="20883" extrusionOk="0">
                <a:moveTo>
                  <a:pt x="2878" y="12247"/>
                </a:moveTo>
                <a:cubicBezTo>
                  <a:pt x="-962" y="9443"/>
                  <a:pt x="-959" y="4900"/>
                  <a:pt x="2885" y="2099"/>
                </a:cubicBezTo>
                <a:cubicBezTo>
                  <a:pt x="6728" y="-702"/>
                  <a:pt x="12957" y="-700"/>
                  <a:pt x="16798" y="2104"/>
                </a:cubicBezTo>
                <a:cubicBezTo>
                  <a:pt x="20638" y="4907"/>
                  <a:pt x="20635" y="9451"/>
                  <a:pt x="16791" y="12252"/>
                </a:cubicBezTo>
                <a:cubicBezTo>
                  <a:pt x="16775" y="12264"/>
                  <a:pt x="16758" y="12276"/>
                  <a:pt x="16741" y="12288"/>
                </a:cubicBezTo>
                <a:cubicBezTo>
                  <a:pt x="16191" y="12688"/>
                  <a:pt x="15771" y="13173"/>
                  <a:pt x="15513" y="13706"/>
                </a:cubicBezTo>
                <a:lnTo>
                  <a:pt x="4159" y="13706"/>
                </a:lnTo>
                <a:cubicBezTo>
                  <a:pt x="3884" y="13157"/>
                  <a:pt x="3446" y="12659"/>
                  <a:pt x="2878" y="12247"/>
                </a:cubicBezTo>
                <a:close/>
                <a:moveTo>
                  <a:pt x="15205" y="15011"/>
                </a:moveTo>
                <a:lnTo>
                  <a:pt x="4473" y="15011"/>
                </a:lnTo>
                <a:cubicBezTo>
                  <a:pt x="3979" y="15011"/>
                  <a:pt x="3579" y="15303"/>
                  <a:pt x="3579" y="15663"/>
                </a:cubicBezTo>
                <a:cubicBezTo>
                  <a:pt x="3579" y="16024"/>
                  <a:pt x="3979" y="16316"/>
                  <a:pt x="4473" y="16316"/>
                </a:cubicBezTo>
                <a:lnTo>
                  <a:pt x="4473" y="18111"/>
                </a:lnTo>
                <a:cubicBezTo>
                  <a:pt x="4469" y="18870"/>
                  <a:pt x="5103" y="19554"/>
                  <a:pt x="6071" y="19833"/>
                </a:cubicBezTo>
                <a:lnTo>
                  <a:pt x="9507" y="20836"/>
                </a:lnTo>
                <a:cubicBezTo>
                  <a:pt x="9720" y="20898"/>
                  <a:pt x="9958" y="20898"/>
                  <a:pt x="10171" y="20836"/>
                </a:cubicBezTo>
                <a:lnTo>
                  <a:pt x="13607" y="19833"/>
                </a:lnTo>
                <a:cubicBezTo>
                  <a:pt x="14575" y="19554"/>
                  <a:pt x="15209" y="18870"/>
                  <a:pt x="15205" y="18111"/>
                </a:cubicBezTo>
                <a:lnTo>
                  <a:pt x="15205" y="16316"/>
                </a:lnTo>
                <a:cubicBezTo>
                  <a:pt x="15699" y="16316"/>
                  <a:pt x="16100" y="16024"/>
                  <a:pt x="16100" y="15663"/>
                </a:cubicBezTo>
                <a:cubicBezTo>
                  <a:pt x="16100" y="15303"/>
                  <a:pt x="15699" y="15011"/>
                  <a:pt x="15205" y="15011"/>
                </a:cubicBezTo>
                <a:close/>
                <a:moveTo>
                  <a:pt x="4473" y="7183"/>
                </a:moveTo>
                <a:cubicBezTo>
                  <a:pt x="4473" y="7010"/>
                  <a:pt x="4488" y="6837"/>
                  <a:pt x="4519" y="6665"/>
                </a:cubicBezTo>
                <a:cubicBezTo>
                  <a:pt x="4584" y="6308"/>
                  <a:pt x="4240" y="5980"/>
                  <a:pt x="3750" y="5933"/>
                </a:cubicBezTo>
                <a:cubicBezTo>
                  <a:pt x="3260" y="5886"/>
                  <a:pt x="2811" y="6137"/>
                  <a:pt x="2746" y="6494"/>
                </a:cubicBezTo>
                <a:cubicBezTo>
                  <a:pt x="2705" y="6722"/>
                  <a:pt x="2684" y="6953"/>
                  <a:pt x="2684" y="7183"/>
                </a:cubicBezTo>
                <a:cubicBezTo>
                  <a:pt x="2684" y="7543"/>
                  <a:pt x="3085" y="7835"/>
                  <a:pt x="3579" y="7835"/>
                </a:cubicBezTo>
                <a:cubicBezTo>
                  <a:pt x="4073" y="7835"/>
                  <a:pt x="4473" y="7543"/>
                  <a:pt x="4473" y="7183"/>
                </a:cubicBezTo>
                <a:close/>
                <a:moveTo>
                  <a:pt x="6145" y="4343"/>
                </a:moveTo>
                <a:cubicBezTo>
                  <a:pt x="7141" y="3652"/>
                  <a:pt x="8464" y="3267"/>
                  <a:pt x="9839" y="3269"/>
                </a:cubicBezTo>
                <a:cubicBezTo>
                  <a:pt x="10333" y="3269"/>
                  <a:pt x="10734" y="2977"/>
                  <a:pt x="10734" y="2617"/>
                </a:cubicBezTo>
                <a:cubicBezTo>
                  <a:pt x="10734" y="2256"/>
                  <a:pt x="10333" y="1964"/>
                  <a:pt x="9839" y="1964"/>
                </a:cubicBezTo>
                <a:cubicBezTo>
                  <a:pt x="8005" y="1962"/>
                  <a:pt x="6241" y="2476"/>
                  <a:pt x="4914" y="3399"/>
                </a:cubicBezTo>
                <a:cubicBezTo>
                  <a:pt x="4539" y="3634"/>
                  <a:pt x="4497" y="4046"/>
                  <a:pt x="4819" y="4319"/>
                </a:cubicBezTo>
                <a:cubicBezTo>
                  <a:pt x="5141" y="4592"/>
                  <a:pt x="5706" y="4623"/>
                  <a:pt x="6080" y="4388"/>
                </a:cubicBezTo>
                <a:cubicBezTo>
                  <a:pt x="6103" y="4374"/>
                  <a:pt x="6125" y="4359"/>
                  <a:pt x="6145" y="434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4384" tIns="24384" rIns="24384" bIns="24384" anchor="ctr"/>
          <a:lstStyle/>
          <a:p>
            <a:pPr defTabSz="58700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133">
              <a:solidFill>
                <a:schemeClr val="bg1">
                  <a:lumMod val="50000"/>
                </a:schemeClr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7" name="TextBox 57"/>
          <p:cNvSpPr txBox="1"/>
          <p:nvPr/>
        </p:nvSpPr>
        <p:spPr>
          <a:xfrm>
            <a:off x="522571" y="949910"/>
            <a:ext cx="3249125" cy="77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60960" bIns="60960">
            <a:spAutoFit/>
          </a:bodyPr>
          <a:lstStyle/>
          <a:p>
            <a:pPr algn="l" defTabSz="1219170">
              <a:defRPr sz="4600">
                <a:solidFill>
                  <a:srgbClr val="9966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4267" dirty="0">
                <a:solidFill>
                  <a:schemeClr val="bg1">
                    <a:lumMod val="50000"/>
                  </a:schemeClr>
                </a:solidFill>
                <a:latin typeface="Montserrat Bold"/>
                <a:sym typeface="Montserrat Bold"/>
              </a:rPr>
              <a:t>AGENDA</a:t>
            </a:r>
            <a:endParaRPr sz="3067" dirty="0">
              <a:solidFill>
                <a:schemeClr val="bg1">
                  <a:lumMod val="50000"/>
                </a:schemeClr>
              </a:solidFill>
              <a:latin typeface="Montserrat Bold"/>
              <a:sym typeface="Montserrat Bold"/>
            </a:endParaRPr>
          </a:p>
        </p:txBody>
      </p:sp>
      <p:sp>
        <p:nvSpPr>
          <p:cNvPr id="1248" name="TextBox 57"/>
          <p:cNvSpPr txBox="1"/>
          <p:nvPr/>
        </p:nvSpPr>
        <p:spPr>
          <a:xfrm>
            <a:off x="7683685" y="4676584"/>
            <a:ext cx="169301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60960" bIns="60960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defTabSz="1219170"/>
            <a:r>
              <a:rPr sz="2000">
                <a:solidFill>
                  <a:schemeClr val="bg1">
                    <a:lumMod val="50000"/>
                  </a:schemeClr>
                </a:solidFill>
              </a:rPr>
              <a:t>&amp;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 advAuto="0"/>
      <p:bldP spid="1225" grpId="0" animBg="1" advAuto="0"/>
      <p:bldP spid="1232" grpId="0" animBg="1" advAuto="0"/>
      <p:bldP spid="1233" grpId="0" animBg="1" advAuto="0"/>
      <p:bldP spid="1234" grpId="0" animBg="1" advAuto="0"/>
      <p:bldP spid="123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F04BB6-1A64-460F-90CC-59D2B4AB58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01885">
            <a:off x="6097868" y="-1491994"/>
            <a:ext cx="11793723" cy="11793723"/>
          </a:xfrm>
          <a:prstGeom prst="rect">
            <a:avLst/>
          </a:prstGeom>
          <a:noFill/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F6964-C45B-4171-B552-59C0114966C2}"/>
              </a:ext>
            </a:extLst>
          </p:cNvPr>
          <p:cNvSpPr txBox="1">
            <a:spLocks/>
          </p:cNvSpPr>
          <p:nvPr/>
        </p:nvSpPr>
        <p:spPr>
          <a:xfrm>
            <a:off x="558800" y="681568"/>
            <a:ext cx="10126072" cy="18330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438339" hangingPunct="1"/>
            <a:r>
              <a:rPr lang="en-US" sz="4267" b="1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Language Targeting</a:t>
            </a:r>
          </a:p>
          <a:p>
            <a:pPr defTabSz="2438339" hangingPunct="1"/>
            <a:r>
              <a:rPr lang="en-US" sz="2933" b="1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Devices detected using Russian Language in UAE.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331B-F2D3-43A3-B122-7C89512CDF71}"/>
              </a:ext>
            </a:extLst>
          </p:cNvPr>
          <p:cNvSpPr txBox="1">
            <a:spLocks/>
          </p:cNvSpPr>
          <p:nvPr/>
        </p:nvSpPr>
        <p:spPr>
          <a:xfrm>
            <a:off x="558801" y="3377897"/>
            <a:ext cx="10126073" cy="4394504"/>
          </a:xfrm>
          <a:prstGeom prst="rect">
            <a:avLst/>
          </a:prstGeom>
        </p:spPr>
        <p:txBody>
          <a:bodyPr>
            <a:normAutofit/>
          </a:bodyPr>
          <a:lstStyle>
            <a:lvl1pPr marL="390525" marR="0" indent="-377825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3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554480" marR="0" indent="-64008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2FFF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16933" indent="0" defTabSz="2438339" hangingPunct="1">
              <a:spcBef>
                <a:spcPts val="2667"/>
              </a:spcBef>
              <a:buNone/>
            </a:pPr>
            <a:endParaRPr lang="en-US" sz="2400" kern="1200" dirty="0">
              <a:solidFill>
                <a:schemeClr val="bg1">
                  <a:lumMod val="50000"/>
                </a:schemeClr>
              </a:solidFill>
              <a:latin typeface="Montserrat Bold" panose="000008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281CDF-E60E-405B-970A-9A9C09BA7A92}"/>
              </a:ext>
            </a:extLst>
          </p:cNvPr>
          <p:cNvSpPr txBox="1">
            <a:spLocks/>
          </p:cNvSpPr>
          <p:nvPr/>
        </p:nvSpPr>
        <p:spPr>
          <a:xfrm>
            <a:off x="1868657" y="5193810"/>
            <a:ext cx="8447651" cy="23464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438339" hangingPunct="1"/>
            <a:r>
              <a:rPr lang="en-US" sz="2933" b="1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Caudi Technologies has detected </a:t>
            </a:r>
            <a:r>
              <a:rPr lang="en-US" sz="5867" b="1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248,000 </a:t>
            </a:r>
            <a:r>
              <a:rPr lang="en-US" sz="2933" b="1" kern="1200" dirty="0">
                <a:solidFill>
                  <a:schemeClr val="bg1">
                    <a:lumMod val="50000"/>
                  </a:schemeClr>
                </a:solidFill>
                <a:latin typeface="Montserrat Bold" panose="00000800000000000000" pitchFamily="2" charset="0"/>
              </a:rPr>
              <a:t>active devices using Russian Language only in UAE </a:t>
            </a:r>
          </a:p>
        </p:txBody>
      </p:sp>
    </p:spTree>
    <p:extLst>
      <p:ext uri="{BB962C8B-B14F-4D97-AF65-F5344CB8AC3E}">
        <p14:creationId xmlns:p14="http://schemas.microsoft.com/office/powerpoint/2010/main" val="411244266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Screen Shot 2019-04-29 at 14.36.10.png" descr="Screen Shot 2019-04-29 at 14.36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48290" y="0"/>
            <a:ext cx="10048652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4" name="HYPER LOCAL TARGETING"/>
          <p:cNvSpPr txBox="1"/>
          <p:nvPr/>
        </p:nvSpPr>
        <p:spPr>
          <a:xfrm>
            <a:off x="8128000" y="450654"/>
            <a:ext cx="7740221" cy="769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HYPER LOCAL TARGETING</a:t>
            </a:r>
          </a:p>
        </p:txBody>
      </p:sp>
      <p:sp>
        <p:nvSpPr>
          <p:cNvPr id="1045" name="Line"/>
          <p:cNvSpPr/>
          <p:nvPr/>
        </p:nvSpPr>
        <p:spPr>
          <a:xfrm>
            <a:off x="10599442" y="2037390"/>
            <a:ext cx="1617856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1046" name="image39.tif" descr="image39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42" y="2308471"/>
            <a:ext cx="8143259" cy="4594868"/>
          </a:xfrm>
          <a:prstGeom prst="rect">
            <a:avLst/>
          </a:prstGeom>
          <a:ln w="12700">
            <a:miter lim="400000"/>
          </a:ln>
        </p:spPr>
      </p:pic>
      <p:sp>
        <p:nvSpPr>
          <p:cNvPr id="1047" name="— Travel…"/>
          <p:cNvSpPr txBox="1"/>
          <p:nvPr/>
        </p:nvSpPr>
        <p:spPr>
          <a:xfrm>
            <a:off x="8497936" y="7242227"/>
            <a:ext cx="263081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300"/>
            </a:pPr>
            <a:r>
              <a:rPr dirty="0"/>
              <a:t>— Travel</a:t>
            </a:r>
          </a:p>
          <a:p>
            <a:pPr algn="l">
              <a:defRPr sz="2300"/>
            </a:pPr>
            <a:r>
              <a:rPr dirty="0"/>
              <a:t>— Shopping malls</a:t>
            </a:r>
          </a:p>
          <a:p>
            <a:pPr algn="l">
              <a:defRPr sz="2300"/>
            </a:pPr>
            <a:r>
              <a:rPr dirty="0"/>
              <a:t>— Petrol stations</a:t>
            </a:r>
          </a:p>
          <a:p>
            <a:pPr algn="l">
              <a:defRPr sz="2300"/>
            </a:pPr>
            <a:r>
              <a:rPr dirty="0"/>
              <a:t>— Fast food chains</a:t>
            </a:r>
          </a:p>
          <a:p>
            <a:pPr algn="l">
              <a:defRPr sz="2300"/>
            </a:pPr>
            <a:r>
              <a:rPr dirty="0"/>
              <a:t>— Specific districts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429FCC-CA9B-4C4E-813D-F9A2B192F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"/>
          <p:cNvGrpSpPr/>
          <p:nvPr/>
        </p:nvGrpSpPr>
        <p:grpSpPr>
          <a:xfrm>
            <a:off x="-1513417" y="-2117"/>
            <a:ext cx="11227836" cy="9148234"/>
            <a:chOff x="0" y="0"/>
            <a:chExt cx="11227834" cy="9148233"/>
          </a:xfrm>
        </p:grpSpPr>
        <p:pic>
          <p:nvPicPr>
            <p:cNvPr id="1049" name="Screenshot 2019-11-18 at 14.06.02.png" descr="Screenshot 2019-11-18 at 14.06.0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27835" cy="9148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0" name="Search"/>
            <p:cNvSpPr/>
            <p:nvPr/>
          </p:nvSpPr>
          <p:spPr>
            <a:xfrm>
              <a:off x="2596395" y="3446291"/>
              <a:ext cx="2543361" cy="298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1" name="Male"/>
            <p:cNvSpPr/>
            <p:nvPr/>
          </p:nvSpPr>
          <p:spPr>
            <a:xfrm>
              <a:off x="3175488" y="3935776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chemeClr val="accent2">
                <a:satOff val="-55555"/>
                <a:lumOff val="183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2" name="Male"/>
            <p:cNvSpPr/>
            <p:nvPr/>
          </p:nvSpPr>
          <p:spPr>
            <a:xfrm>
              <a:off x="3607289" y="380877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chemeClr val="accent2">
                <a:satOff val="-55555"/>
                <a:lumOff val="183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3" name="Male"/>
            <p:cNvSpPr/>
            <p:nvPr/>
          </p:nvSpPr>
          <p:spPr>
            <a:xfrm>
              <a:off x="3695877" y="4630042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chemeClr val="accent2">
                <a:satOff val="-55555"/>
                <a:lumOff val="183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4" name="Male"/>
            <p:cNvSpPr/>
            <p:nvPr/>
          </p:nvSpPr>
          <p:spPr>
            <a:xfrm>
              <a:off x="3285556" y="4630042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chemeClr val="accent2">
                <a:satOff val="-55555"/>
                <a:lumOff val="183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5" name="Male"/>
            <p:cNvSpPr/>
            <p:nvPr/>
          </p:nvSpPr>
          <p:spPr>
            <a:xfrm>
              <a:off x="3920555" y="4155909"/>
              <a:ext cx="209569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chemeClr val="accent2">
                <a:satOff val="-55555"/>
                <a:lumOff val="1833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6" name="Male"/>
            <p:cNvSpPr/>
            <p:nvPr/>
          </p:nvSpPr>
          <p:spPr>
            <a:xfrm>
              <a:off x="4657155" y="2572643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7" name="Male"/>
            <p:cNvSpPr/>
            <p:nvPr/>
          </p:nvSpPr>
          <p:spPr>
            <a:xfrm>
              <a:off x="5309089" y="216454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8" name="Male"/>
            <p:cNvSpPr/>
            <p:nvPr/>
          </p:nvSpPr>
          <p:spPr>
            <a:xfrm>
              <a:off x="5309089" y="3004443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59" name="Male"/>
            <p:cNvSpPr/>
            <p:nvPr/>
          </p:nvSpPr>
          <p:spPr>
            <a:xfrm>
              <a:off x="6291222" y="2572643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0" name="Male"/>
            <p:cNvSpPr/>
            <p:nvPr/>
          </p:nvSpPr>
          <p:spPr>
            <a:xfrm>
              <a:off x="7087089" y="1785243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1" name="Male"/>
            <p:cNvSpPr/>
            <p:nvPr/>
          </p:nvSpPr>
          <p:spPr>
            <a:xfrm>
              <a:off x="7486465" y="2428710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2" name="Male"/>
            <p:cNvSpPr/>
            <p:nvPr/>
          </p:nvSpPr>
          <p:spPr>
            <a:xfrm>
              <a:off x="7486465" y="3292309"/>
              <a:ext cx="209569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3" name="Male"/>
            <p:cNvSpPr/>
            <p:nvPr/>
          </p:nvSpPr>
          <p:spPr>
            <a:xfrm>
              <a:off x="6172689" y="4630042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4" name="Male"/>
            <p:cNvSpPr/>
            <p:nvPr/>
          </p:nvSpPr>
          <p:spPr>
            <a:xfrm>
              <a:off x="7486465" y="4789783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5" name="Male"/>
            <p:cNvSpPr/>
            <p:nvPr/>
          </p:nvSpPr>
          <p:spPr>
            <a:xfrm>
              <a:off x="6071810" y="378337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6" name="Male"/>
            <p:cNvSpPr/>
            <p:nvPr/>
          </p:nvSpPr>
          <p:spPr>
            <a:xfrm>
              <a:off x="6723743" y="3375279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7" name="Male"/>
            <p:cNvSpPr/>
            <p:nvPr/>
          </p:nvSpPr>
          <p:spPr>
            <a:xfrm>
              <a:off x="6723743" y="4215176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8" name="Male"/>
            <p:cNvSpPr/>
            <p:nvPr/>
          </p:nvSpPr>
          <p:spPr>
            <a:xfrm>
              <a:off x="7705876" y="3783376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69" name="Male"/>
            <p:cNvSpPr/>
            <p:nvPr/>
          </p:nvSpPr>
          <p:spPr>
            <a:xfrm>
              <a:off x="8501743" y="2995976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0" name="Male"/>
            <p:cNvSpPr/>
            <p:nvPr/>
          </p:nvSpPr>
          <p:spPr>
            <a:xfrm>
              <a:off x="8901120" y="3639443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1" name="Male"/>
            <p:cNvSpPr/>
            <p:nvPr/>
          </p:nvSpPr>
          <p:spPr>
            <a:xfrm>
              <a:off x="8901120" y="4503043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2" name="Male"/>
            <p:cNvSpPr/>
            <p:nvPr/>
          </p:nvSpPr>
          <p:spPr>
            <a:xfrm>
              <a:off x="7587343" y="5840776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3" name="Male"/>
            <p:cNvSpPr/>
            <p:nvPr/>
          </p:nvSpPr>
          <p:spPr>
            <a:xfrm>
              <a:off x="8901120" y="600051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4" name="Male"/>
            <p:cNvSpPr/>
            <p:nvPr/>
          </p:nvSpPr>
          <p:spPr>
            <a:xfrm>
              <a:off x="2633622" y="591697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5" name="Male"/>
            <p:cNvSpPr/>
            <p:nvPr/>
          </p:nvSpPr>
          <p:spPr>
            <a:xfrm>
              <a:off x="2438889" y="7006924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6" name="Male"/>
            <p:cNvSpPr/>
            <p:nvPr/>
          </p:nvSpPr>
          <p:spPr>
            <a:xfrm>
              <a:off x="3285556" y="634877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7" name="Male"/>
            <p:cNvSpPr/>
            <p:nvPr/>
          </p:nvSpPr>
          <p:spPr>
            <a:xfrm>
              <a:off x="4267689" y="591697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8" name="Male"/>
            <p:cNvSpPr/>
            <p:nvPr/>
          </p:nvSpPr>
          <p:spPr>
            <a:xfrm>
              <a:off x="5063555" y="5129576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9" name="Male"/>
            <p:cNvSpPr/>
            <p:nvPr/>
          </p:nvSpPr>
          <p:spPr>
            <a:xfrm>
              <a:off x="5462932" y="5773043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0" name="Male"/>
            <p:cNvSpPr/>
            <p:nvPr/>
          </p:nvSpPr>
          <p:spPr>
            <a:xfrm>
              <a:off x="5462932" y="6636643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1" name="Male"/>
            <p:cNvSpPr/>
            <p:nvPr/>
          </p:nvSpPr>
          <p:spPr>
            <a:xfrm>
              <a:off x="4267689" y="7417799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2" name="Male"/>
            <p:cNvSpPr/>
            <p:nvPr/>
          </p:nvSpPr>
          <p:spPr>
            <a:xfrm>
              <a:off x="5309089" y="7417799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3" name="Male"/>
            <p:cNvSpPr/>
            <p:nvPr/>
          </p:nvSpPr>
          <p:spPr>
            <a:xfrm>
              <a:off x="6172689" y="6142663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4" name="Male"/>
            <p:cNvSpPr/>
            <p:nvPr/>
          </p:nvSpPr>
          <p:spPr>
            <a:xfrm>
              <a:off x="6824622" y="5734566"/>
              <a:ext cx="209568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5" name="Male"/>
            <p:cNvSpPr/>
            <p:nvPr/>
          </p:nvSpPr>
          <p:spPr>
            <a:xfrm>
              <a:off x="6824622" y="6574463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6" name="Male"/>
            <p:cNvSpPr/>
            <p:nvPr/>
          </p:nvSpPr>
          <p:spPr>
            <a:xfrm>
              <a:off x="7913310" y="6636643"/>
              <a:ext cx="209569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7" name="Male"/>
            <p:cNvSpPr/>
            <p:nvPr/>
          </p:nvSpPr>
          <p:spPr>
            <a:xfrm>
              <a:off x="8602622" y="5355263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8" name="Male"/>
            <p:cNvSpPr/>
            <p:nvPr/>
          </p:nvSpPr>
          <p:spPr>
            <a:xfrm>
              <a:off x="9374798" y="5355263"/>
              <a:ext cx="209568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9" name="Male"/>
            <p:cNvSpPr/>
            <p:nvPr/>
          </p:nvSpPr>
          <p:spPr>
            <a:xfrm>
              <a:off x="9001998" y="6862330"/>
              <a:ext cx="209569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90" name="Male"/>
            <p:cNvSpPr/>
            <p:nvPr/>
          </p:nvSpPr>
          <p:spPr>
            <a:xfrm>
              <a:off x="6358988" y="7200996"/>
              <a:ext cx="209569" cy="56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91" name="Male"/>
            <p:cNvSpPr/>
            <p:nvPr/>
          </p:nvSpPr>
          <p:spPr>
            <a:xfrm>
              <a:off x="8307732" y="7817937"/>
              <a:ext cx="209569" cy="56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0770" y="0"/>
                  </a:moveTo>
                  <a:cubicBezTo>
                    <a:pt x="12038" y="0"/>
                    <a:pt x="13308" y="180"/>
                    <a:pt x="14276" y="540"/>
                  </a:cubicBezTo>
                  <a:cubicBezTo>
                    <a:pt x="16212" y="1259"/>
                    <a:pt x="16212" y="2425"/>
                    <a:pt x="14276" y="3144"/>
                  </a:cubicBezTo>
                  <a:cubicBezTo>
                    <a:pt x="12341" y="3863"/>
                    <a:pt x="9199" y="3863"/>
                    <a:pt x="7263" y="3144"/>
                  </a:cubicBezTo>
                  <a:cubicBezTo>
                    <a:pt x="5327" y="2425"/>
                    <a:pt x="5327" y="1259"/>
                    <a:pt x="7263" y="540"/>
                  </a:cubicBezTo>
                  <a:cubicBezTo>
                    <a:pt x="8231" y="180"/>
                    <a:pt x="9501" y="0"/>
                    <a:pt x="10770" y="0"/>
                  </a:cubicBezTo>
                  <a:close/>
                  <a:moveTo>
                    <a:pt x="16702" y="4060"/>
                  </a:moveTo>
                  <a:cubicBezTo>
                    <a:pt x="18577" y="4060"/>
                    <a:pt x="20102" y="4331"/>
                    <a:pt x="20640" y="4563"/>
                  </a:cubicBezTo>
                  <a:cubicBezTo>
                    <a:pt x="21570" y="4963"/>
                    <a:pt x="21568" y="5438"/>
                    <a:pt x="21539" y="5606"/>
                  </a:cubicBezTo>
                  <a:lnTo>
                    <a:pt x="21539" y="12393"/>
                  </a:lnTo>
                  <a:cubicBezTo>
                    <a:pt x="21539" y="12733"/>
                    <a:pt x="20815" y="13004"/>
                    <a:pt x="19899" y="13004"/>
                  </a:cubicBezTo>
                  <a:cubicBezTo>
                    <a:pt x="18984" y="13004"/>
                    <a:pt x="18255" y="12728"/>
                    <a:pt x="18255" y="12393"/>
                  </a:cubicBezTo>
                  <a:lnTo>
                    <a:pt x="18255" y="6777"/>
                  </a:lnTo>
                  <a:lnTo>
                    <a:pt x="16756" y="6777"/>
                  </a:lnTo>
                  <a:lnTo>
                    <a:pt x="16756" y="12641"/>
                  </a:lnTo>
                  <a:lnTo>
                    <a:pt x="16743" y="12641"/>
                  </a:lnTo>
                  <a:lnTo>
                    <a:pt x="16743" y="20628"/>
                  </a:lnTo>
                  <a:cubicBezTo>
                    <a:pt x="16743" y="21163"/>
                    <a:pt x="15565" y="21600"/>
                    <a:pt x="14126" y="21600"/>
                  </a:cubicBezTo>
                  <a:cubicBezTo>
                    <a:pt x="12687" y="21600"/>
                    <a:pt x="11510" y="21163"/>
                    <a:pt x="11510" y="20628"/>
                  </a:cubicBezTo>
                  <a:lnTo>
                    <a:pt x="11510" y="12641"/>
                  </a:lnTo>
                  <a:lnTo>
                    <a:pt x="10770" y="12641"/>
                  </a:lnTo>
                  <a:lnTo>
                    <a:pt x="10043" y="12641"/>
                  </a:lnTo>
                  <a:lnTo>
                    <a:pt x="10043" y="20628"/>
                  </a:lnTo>
                  <a:cubicBezTo>
                    <a:pt x="10043" y="21163"/>
                    <a:pt x="8865" y="21600"/>
                    <a:pt x="7426" y="21600"/>
                  </a:cubicBezTo>
                  <a:cubicBezTo>
                    <a:pt x="5988" y="21600"/>
                    <a:pt x="4810" y="21163"/>
                    <a:pt x="4810" y="20628"/>
                  </a:cubicBezTo>
                  <a:lnTo>
                    <a:pt x="4810" y="12636"/>
                  </a:lnTo>
                  <a:lnTo>
                    <a:pt x="4797" y="12636"/>
                  </a:lnTo>
                  <a:lnTo>
                    <a:pt x="4797" y="6772"/>
                  </a:lnTo>
                  <a:lnTo>
                    <a:pt x="3298" y="6772"/>
                  </a:lnTo>
                  <a:lnTo>
                    <a:pt x="3298" y="12388"/>
                  </a:lnTo>
                  <a:cubicBezTo>
                    <a:pt x="3298" y="12728"/>
                    <a:pt x="2574" y="12997"/>
                    <a:pt x="1658" y="12997"/>
                  </a:cubicBezTo>
                  <a:cubicBezTo>
                    <a:pt x="742" y="12997"/>
                    <a:pt x="14" y="12723"/>
                    <a:pt x="14" y="12388"/>
                  </a:cubicBezTo>
                  <a:lnTo>
                    <a:pt x="14" y="5606"/>
                  </a:lnTo>
                  <a:cubicBezTo>
                    <a:pt x="-30" y="5438"/>
                    <a:pt x="-17" y="4957"/>
                    <a:pt x="913" y="4563"/>
                  </a:cubicBezTo>
                  <a:cubicBezTo>
                    <a:pt x="1451" y="4336"/>
                    <a:pt x="2981" y="4060"/>
                    <a:pt x="4856" y="4060"/>
                  </a:cubicBezTo>
                  <a:lnTo>
                    <a:pt x="10770" y="4060"/>
                  </a:lnTo>
                  <a:lnTo>
                    <a:pt x="16702" y="4060"/>
                  </a:lnTo>
                  <a:close/>
                </a:path>
              </a:pathLst>
            </a:cu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93" name="FOOTFALL TRACKING"/>
          <p:cNvSpPr txBox="1"/>
          <p:nvPr/>
        </p:nvSpPr>
        <p:spPr>
          <a:xfrm>
            <a:off x="10230463" y="94880"/>
            <a:ext cx="6025537" cy="15388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FOOTFALL TRACKING</a:t>
            </a:r>
          </a:p>
        </p:txBody>
      </p:sp>
      <p:sp>
        <p:nvSpPr>
          <p:cNvPr id="1094" name="Line"/>
          <p:cNvSpPr/>
          <p:nvPr/>
        </p:nvSpPr>
        <p:spPr>
          <a:xfrm>
            <a:off x="12652645" y="1896377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095" name="Track how many users who viewed your ad via Eskimi DSP, has visited a physical location like:"/>
          <p:cNvSpPr txBox="1"/>
          <p:nvPr/>
        </p:nvSpPr>
        <p:spPr>
          <a:xfrm>
            <a:off x="10003617" y="2181596"/>
            <a:ext cx="5733428" cy="8104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725090">
              <a:spcBef>
                <a:spcPts val="400"/>
              </a:spcBef>
              <a:defRPr sz="2300"/>
            </a:pPr>
            <a:r>
              <a:rPr dirty="0"/>
              <a:t>Track </a:t>
            </a:r>
            <a:r>
              <a:rPr b="1" dirty="0"/>
              <a:t>how many users</a:t>
            </a:r>
            <a:r>
              <a:rPr dirty="0"/>
              <a:t> who viewed your ad via </a:t>
            </a:r>
            <a:r>
              <a:rPr lang="en-US" dirty="0"/>
              <a:t>our</a:t>
            </a:r>
            <a:r>
              <a:rPr dirty="0"/>
              <a:t> DSP, </a:t>
            </a:r>
            <a:r>
              <a:rPr b="1" dirty="0"/>
              <a:t>has visited a physical location like:</a:t>
            </a:r>
          </a:p>
        </p:txBody>
      </p:sp>
      <p:sp>
        <p:nvSpPr>
          <p:cNvPr id="1096" name="See which campaign drives more potential clients to your business…"/>
          <p:cNvSpPr txBox="1"/>
          <p:nvPr/>
        </p:nvSpPr>
        <p:spPr>
          <a:xfrm>
            <a:off x="10083118" y="5770927"/>
            <a:ext cx="5871675" cy="19893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30605" indent="-230605" algn="l" defTabSz="725090">
              <a:spcBef>
                <a:spcPts val="400"/>
              </a:spcBef>
              <a:buSzPct val="100000"/>
              <a:buChar char="•"/>
              <a:defRPr sz="2300"/>
            </a:pPr>
            <a:r>
              <a:rPr dirty="0"/>
              <a:t>See which campaign drives more potential clients to your business</a:t>
            </a:r>
          </a:p>
          <a:p>
            <a:pPr marL="230605" indent="-230605" algn="l" defTabSz="725090">
              <a:spcBef>
                <a:spcPts val="400"/>
              </a:spcBef>
              <a:buSzPct val="100000"/>
              <a:buChar char="•"/>
              <a:defRPr sz="2300"/>
            </a:pPr>
            <a:endParaRPr dirty="0"/>
          </a:p>
          <a:p>
            <a:pPr marL="230605" indent="-230605" algn="l" defTabSz="725090">
              <a:spcBef>
                <a:spcPts val="400"/>
              </a:spcBef>
              <a:buSzPct val="100000"/>
              <a:buChar char="•"/>
              <a:defRPr sz="2300"/>
            </a:pPr>
            <a:r>
              <a:rPr dirty="0"/>
              <a:t>Understand your return on investment (ROI)</a:t>
            </a:r>
          </a:p>
        </p:txBody>
      </p:sp>
      <p:sp>
        <p:nvSpPr>
          <p:cNvPr id="1097" name="restaurant…"/>
          <p:cNvSpPr txBox="1"/>
          <p:nvPr/>
        </p:nvSpPr>
        <p:spPr>
          <a:xfrm>
            <a:off x="12261198" y="3522464"/>
            <a:ext cx="1692588" cy="1688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30605" indent="-230605" algn="l" defTabSz="725090">
              <a:spcBef>
                <a:spcPts val="400"/>
              </a:spcBef>
              <a:buSzPct val="100000"/>
              <a:buChar char="-"/>
              <a:defRPr sz="2300"/>
            </a:pPr>
            <a:r>
              <a:rPr dirty="0"/>
              <a:t>restaurant</a:t>
            </a:r>
          </a:p>
          <a:p>
            <a:pPr marL="230605" indent="-230605" algn="l" defTabSz="725090">
              <a:spcBef>
                <a:spcPts val="400"/>
              </a:spcBef>
              <a:buSzPct val="100000"/>
              <a:buChar char="-"/>
              <a:defRPr sz="2300"/>
            </a:pPr>
            <a:r>
              <a:rPr dirty="0"/>
              <a:t>hotel</a:t>
            </a:r>
          </a:p>
          <a:p>
            <a:pPr marL="230605" indent="-230605" algn="l" defTabSz="725090">
              <a:spcBef>
                <a:spcPts val="400"/>
              </a:spcBef>
              <a:buSzPct val="100000"/>
              <a:buChar char="-"/>
              <a:defRPr sz="2300"/>
            </a:pPr>
            <a:r>
              <a:rPr dirty="0"/>
              <a:t>shop</a:t>
            </a:r>
          </a:p>
          <a:p>
            <a:pPr marL="230605" indent="-230605" algn="l" defTabSz="725090">
              <a:spcBef>
                <a:spcPts val="400"/>
              </a:spcBef>
              <a:buSzPct val="100000"/>
              <a:buChar char="-"/>
              <a:defRPr sz="2300"/>
            </a:pPr>
            <a:r>
              <a:rPr dirty="0"/>
              <a:t>event, etc.</a:t>
            </a:r>
          </a:p>
        </p:txBody>
      </p:sp>
      <p:sp>
        <p:nvSpPr>
          <p:cNvPr id="1098" name="Line"/>
          <p:cNvSpPr/>
          <p:nvPr/>
        </p:nvSpPr>
        <p:spPr>
          <a:xfrm flipH="1">
            <a:off x="2521436" y="3025179"/>
            <a:ext cx="2257251" cy="1015047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99" name="Line"/>
          <p:cNvSpPr/>
          <p:nvPr/>
        </p:nvSpPr>
        <p:spPr>
          <a:xfrm flipH="1">
            <a:off x="2646963" y="4007405"/>
            <a:ext cx="2009646" cy="262347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0" name="Line"/>
          <p:cNvSpPr/>
          <p:nvPr/>
        </p:nvSpPr>
        <p:spPr>
          <a:xfrm flipH="1" flipV="1">
            <a:off x="2652208" y="4566403"/>
            <a:ext cx="1999260" cy="262986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1" name="Line"/>
          <p:cNvSpPr/>
          <p:nvPr/>
        </p:nvSpPr>
        <p:spPr>
          <a:xfrm flipH="1" flipV="1">
            <a:off x="2443763" y="4899728"/>
            <a:ext cx="1478075" cy="1078564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2" name="Line"/>
          <p:cNvSpPr/>
          <p:nvPr/>
        </p:nvSpPr>
        <p:spPr>
          <a:xfrm flipH="1" flipV="1">
            <a:off x="2071229" y="5049427"/>
            <a:ext cx="722182" cy="2290961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3" name="Line"/>
          <p:cNvSpPr/>
          <p:nvPr/>
        </p:nvSpPr>
        <p:spPr>
          <a:xfrm flipV="1">
            <a:off x="1127858" y="4974190"/>
            <a:ext cx="639763" cy="2017911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4" name="Line"/>
          <p:cNvSpPr/>
          <p:nvPr/>
        </p:nvSpPr>
        <p:spPr>
          <a:xfrm flipH="1" flipV="1">
            <a:off x="2542187" y="4763094"/>
            <a:ext cx="3453212" cy="1038382"/>
          </a:xfrm>
          <a:prstGeom prst="line">
            <a:avLst/>
          </a:prstGeom>
          <a:ln w="38100">
            <a:solidFill>
              <a:schemeClr val="accent2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8F70C8-55FC-40D6-969E-4151D7E33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Screenshot 2019-11-18 at 14.06.02.png" descr="Screenshot 2019-11-18 at 14.06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32552" y="-2183"/>
            <a:ext cx="11227835" cy="9148234"/>
          </a:xfrm>
          <a:prstGeom prst="rect">
            <a:avLst/>
          </a:prstGeom>
          <a:ln w="12700">
            <a:miter lim="400000"/>
          </a:ln>
        </p:spPr>
      </p:pic>
      <p:sp>
        <p:nvSpPr>
          <p:cNvPr id="1107" name="Line"/>
          <p:cNvSpPr/>
          <p:nvPr/>
        </p:nvSpPr>
        <p:spPr>
          <a:xfrm>
            <a:off x="11284269" y="2403871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108" name="OUTDOOR AUDIENCE TARGETING"/>
          <p:cNvSpPr txBox="1"/>
          <p:nvPr/>
        </p:nvSpPr>
        <p:spPr>
          <a:xfrm>
            <a:off x="10495283" y="723925"/>
            <a:ext cx="5310272" cy="23083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1218955">
              <a:defRPr sz="5000" b="1" spc="294">
                <a:solidFill>
                  <a:srgbClr val="6C18AC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OUTDOOR AUDIENCE TARGETING</a:t>
            </a:r>
          </a:p>
        </p:txBody>
      </p:sp>
      <p:sp>
        <p:nvSpPr>
          <p:cNvPr id="1109" name="Circle"/>
          <p:cNvSpPr/>
          <p:nvPr/>
        </p:nvSpPr>
        <p:spPr>
          <a:xfrm>
            <a:off x="4417137" y="7171266"/>
            <a:ext cx="928613" cy="928614"/>
          </a:xfrm>
          <a:prstGeom prst="ellipse">
            <a:avLst/>
          </a:prstGeom>
          <a:solidFill>
            <a:srgbClr val="A7A7A7">
              <a:alpha val="38723"/>
            </a:srgbClr>
          </a:solidFill>
          <a:ln w="63500">
            <a:solidFill>
              <a:srgbClr val="000000">
                <a:alpha val="38723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10" name="Shape"/>
          <p:cNvSpPr/>
          <p:nvPr/>
        </p:nvSpPr>
        <p:spPr>
          <a:xfrm>
            <a:off x="4531623" y="6703823"/>
            <a:ext cx="699641" cy="96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FF9900"/>
          </a:solidFill>
          <a:ln w="25400">
            <a:solidFill>
              <a:srgbClr val="F89900"/>
            </a:solidFill>
            <a:miter/>
          </a:ln>
        </p:spPr>
        <p:txBody>
          <a:bodyPr lIns="45719" rIns="45719" anchor="ctr"/>
          <a:lstStyle/>
          <a:p>
            <a:pPr algn="l" defTabSz="457062">
              <a:defRPr sz="29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1111" name="Circle"/>
          <p:cNvSpPr/>
          <p:nvPr/>
        </p:nvSpPr>
        <p:spPr>
          <a:xfrm>
            <a:off x="1557759" y="5655733"/>
            <a:ext cx="928614" cy="928613"/>
          </a:xfrm>
          <a:prstGeom prst="ellipse">
            <a:avLst/>
          </a:prstGeom>
          <a:solidFill>
            <a:srgbClr val="A7A7A7">
              <a:alpha val="38723"/>
            </a:srgbClr>
          </a:solidFill>
          <a:ln w="63500">
            <a:solidFill>
              <a:srgbClr val="000000">
                <a:alpha val="38723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12" name="Shape"/>
          <p:cNvSpPr/>
          <p:nvPr/>
        </p:nvSpPr>
        <p:spPr>
          <a:xfrm>
            <a:off x="1672246" y="5247556"/>
            <a:ext cx="699640" cy="96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0D7D7A"/>
          </a:solidFill>
          <a:ln w="25400">
            <a:solidFill>
              <a:srgbClr val="0D7D7A"/>
            </a:solidFill>
            <a:miter/>
          </a:ln>
        </p:spPr>
        <p:txBody>
          <a:bodyPr lIns="45719" rIns="45719" anchor="ctr"/>
          <a:lstStyle/>
          <a:p>
            <a:pPr algn="l" defTabSz="457062">
              <a:defRPr sz="29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1113" name="Circle"/>
          <p:cNvSpPr/>
          <p:nvPr/>
        </p:nvSpPr>
        <p:spPr>
          <a:xfrm>
            <a:off x="4292492" y="5146510"/>
            <a:ext cx="928613" cy="928614"/>
          </a:xfrm>
          <a:prstGeom prst="ellipse">
            <a:avLst/>
          </a:prstGeom>
          <a:solidFill>
            <a:srgbClr val="A7A7A7">
              <a:alpha val="38723"/>
            </a:srgbClr>
          </a:solidFill>
          <a:ln w="63500">
            <a:solidFill>
              <a:srgbClr val="000000">
                <a:alpha val="38723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14" name="Shape"/>
          <p:cNvSpPr/>
          <p:nvPr/>
        </p:nvSpPr>
        <p:spPr>
          <a:xfrm>
            <a:off x="4406978" y="4697223"/>
            <a:ext cx="699641" cy="96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FF3B24"/>
          </a:solidFill>
          <a:ln w="25400">
            <a:solidFill>
              <a:srgbClr val="F63B26"/>
            </a:solidFill>
            <a:miter/>
          </a:ln>
        </p:spPr>
        <p:txBody>
          <a:bodyPr lIns="45719" rIns="45719" anchor="ctr"/>
          <a:lstStyle/>
          <a:p>
            <a:pPr algn="l" defTabSz="457062">
              <a:defRPr sz="29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1115" name="Circle"/>
          <p:cNvSpPr/>
          <p:nvPr/>
        </p:nvSpPr>
        <p:spPr>
          <a:xfrm>
            <a:off x="3682924" y="3918844"/>
            <a:ext cx="928613" cy="928613"/>
          </a:xfrm>
          <a:prstGeom prst="ellipse">
            <a:avLst/>
          </a:prstGeom>
          <a:solidFill>
            <a:srgbClr val="A7A7A7">
              <a:alpha val="38723"/>
            </a:srgbClr>
          </a:solidFill>
          <a:ln w="63500">
            <a:solidFill>
              <a:srgbClr val="000000">
                <a:alpha val="38723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16" name="Shape"/>
          <p:cNvSpPr/>
          <p:nvPr/>
        </p:nvSpPr>
        <p:spPr>
          <a:xfrm>
            <a:off x="3797410" y="3427223"/>
            <a:ext cx="699641" cy="96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E90052"/>
          </a:solidFill>
          <a:ln w="25400">
            <a:solidFill>
              <a:srgbClr val="E90053"/>
            </a:solidFill>
            <a:miter/>
          </a:ln>
        </p:spPr>
        <p:txBody>
          <a:bodyPr lIns="45719" rIns="45719" anchor="ctr"/>
          <a:lstStyle/>
          <a:p>
            <a:pPr algn="l" defTabSz="457062">
              <a:defRPr sz="29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1117" name="Eskimi DSP geofence client outdoor advertising points around the city or country.   User will be seeing synchronised advertising if he is browsing while passing by the outdoor ads."/>
          <p:cNvSpPr txBox="1"/>
          <p:nvPr/>
        </p:nvSpPr>
        <p:spPr>
          <a:xfrm>
            <a:off x="11284269" y="4712195"/>
            <a:ext cx="4182707" cy="25801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725090">
              <a:spcBef>
                <a:spcPts val="400"/>
              </a:spcBef>
              <a:defRPr sz="2300"/>
            </a:pPr>
            <a:r>
              <a:rPr lang="en-US" dirty="0"/>
              <a:t>Our</a:t>
            </a:r>
            <a:r>
              <a:rPr dirty="0"/>
              <a:t> DSP geofence client outdoor advertising points around the city or country. </a:t>
            </a:r>
            <a:br>
              <a:rPr dirty="0"/>
            </a:br>
            <a:br>
              <a:rPr dirty="0"/>
            </a:br>
            <a:r>
              <a:rPr dirty="0"/>
              <a:t>User will be seeing </a:t>
            </a:r>
            <a:r>
              <a:rPr lang="en-US" dirty="0"/>
              <a:t>synchronized</a:t>
            </a:r>
            <a:r>
              <a:rPr dirty="0"/>
              <a:t> advertising if he is browsing while passing by the outdoor ads.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101DA5-B183-44DE-9229-4D56D83FC4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Screen Shot 2019-08-20 at 13.39.29.png" descr="Screen Shot 2019-08-20 at 13.39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51768" cy="914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sunset in the background&#10;&#10;Description automatically generated">
            <a:extLst>
              <a:ext uri="{FF2B5EF4-FFF2-40B4-BE49-F238E27FC236}">
                <a16:creationId xmlns:a16="http://schemas.microsoft.com/office/drawing/2014/main" id="{957401F6-F922-470C-B4A5-87677BADD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2" y="0"/>
            <a:ext cx="16232335" cy="9144000"/>
          </a:xfrm>
          <a:prstGeom prst="rect">
            <a:avLst/>
          </a:prstGeom>
        </p:spPr>
      </p:pic>
      <p:sp>
        <p:nvSpPr>
          <p:cNvPr id="1143" name="ESKIMI AUDIENCE COLLECTION"/>
          <p:cNvSpPr txBox="1"/>
          <p:nvPr/>
        </p:nvSpPr>
        <p:spPr>
          <a:xfrm>
            <a:off x="722977" y="5023766"/>
            <a:ext cx="1453911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dirty="0"/>
              <a:t>AUDIENCE COLLECTION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WE BUILD UNIQUE MARKET RESEARCH DASHBOARD"/>
          <p:cNvSpPr txBox="1"/>
          <p:nvPr/>
        </p:nvSpPr>
        <p:spPr>
          <a:xfrm>
            <a:off x="2054939" y="362209"/>
            <a:ext cx="1214612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WE BUILD UNIQUE MARKET RESEARCH DASHBOARD</a:t>
            </a:r>
          </a:p>
        </p:txBody>
      </p:sp>
      <p:sp>
        <p:nvSpPr>
          <p:cNvPr id="1148" name="Line"/>
          <p:cNvSpPr/>
          <p:nvPr/>
        </p:nvSpPr>
        <p:spPr>
          <a:xfrm>
            <a:off x="7158645" y="1992205"/>
            <a:ext cx="1938710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grpSp>
        <p:nvGrpSpPr>
          <p:cNvPr id="1156" name="Group"/>
          <p:cNvGrpSpPr/>
          <p:nvPr/>
        </p:nvGrpSpPr>
        <p:grpSpPr>
          <a:xfrm>
            <a:off x="368710" y="2288784"/>
            <a:ext cx="15588466" cy="5906031"/>
            <a:chOff x="0" y="0"/>
            <a:chExt cx="15306666" cy="5906029"/>
          </a:xfrm>
        </p:grpSpPr>
        <p:pic>
          <p:nvPicPr>
            <p:cNvPr id="1149" name="Screen Shot 2019-04-26 at 13.48.28.png" descr="Screen Shot 2019-04-26 at 13.48.28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70" y="188912"/>
              <a:ext cx="9135914" cy="249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0" name="Screen Shot 2019-04-26 at 13.48.20.png" descr="Screen Shot 2019-04-26 at 13.48.2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82878" y="3246106"/>
              <a:ext cx="1222292" cy="2410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1" name="Screen Shot 2019-04-26 at 13.48.36.png" descr="Screen Shot 2019-04-26 at 13.48.36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030" y="3411305"/>
              <a:ext cx="5453860" cy="249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2" name="Screen Shot 2019-04-26 at 13.50.09.png" descr="Screen Shot 2019-04-26 at 13.50.09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87415"/>
              <a:ext cx="4818244" cy="1514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3" name="Screen Shot 2019-04-26 at 13.48.36.png" descr="Screen Shot 2019-04-26 at 13.48.36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71932" y="0"/>
              <a:ext cx="4548095" cy="2874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4" name="Screen Shot 2019-04-26 at 13.49.03.png" descr="Screen Shot 2019-04-26 at 13.49.03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122100" y="3057789"/>
              <a:ext cx="4184567" cy="2787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5" name="Screen Shot 2019-04-26 at 13.48.20.png" descr="Screen Shot 2019-04-26 at 13.48.20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22606" y="3246106"/>
              <a:ext cx="3836110" cy="2410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FE0703-F39E-48C5-8EE3-84035E5C46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Screen Shot 2019-08-20 at 13.39.29.png" descr="Screen Shot 2019-08-20 at 13.39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51768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ESKIMI TELECOM RESEARCH DASHBOARD"/>
          <p:cNvSpPr txBox="1"/>
          <p:nvPr/>
        </p:nvSpPr>
        <p:spPr>
          <a:xfrm>
            <a:off x="856328" y="3799606"/>
            <a:ext cx="1453911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dirty="0"/>
              <a:t>TELECOM RESEARCH DASHBOARD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"/>
          <p:cNvGrpSpPr/>
          <p:nvPr/>
        </p:nvGrpSpPr>
        <p:grpSpPr>
          <a:xfrm>
            <a:off x="760016" y="1994519"/>
            <a:ext cx="14735968" cy="6481963"/>
            <a:chOff x="0" y="0"/>
            <a:chExt cx="15254037" cy="6709847"/>
          </a:xfrm>
        </p:grpSpPr>
        <p:pic>
          <p:nvPicPr>
            <p:cNvPr id="1166" name="Screen Shot 2019-09-04 at 16.51.21.png" descr="Screen Shot 2019-09-04 at 16.51.2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260559" cy="25125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7" name="Screen Shot 2019-09-04 at 16.51.42.png" descr="Screen Shot 2019-09-04 at 16.51.4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19717" y="240109"/>
              <a:ext cx="6240956" cy="2272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8" name="Screen Shot 2019-09-04 at 16.52.01.png" descr="Screen Shot 2019-09-04 at 16.52.0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577" y="2977570"/>
              <a:ext cx="7435498" cy="1822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9" name="Screen Shot 2019-09-04 at 16.52.13.png" descr="Screen Shot 2019-09-04 at 16.52.13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3696" y="4972032"/>
              <a:ext cx="6923958" cy="1709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0" name="Screen Shot 2019-09-04 at 16.52.29.png" descr="Screen Shot 2019-09-04 at 16.52.29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3322" y="2752707"/>
              <a:ext cx="7830716" cy="22721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1" name="Screen Shot 2019-09-04 at 17.05.50.png" descr="Screen Shot 2019-09-04 at 17.05.50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84020" y="4944052"/>
              <a:ext cx="5512869" cy="1765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2" name="Screen Shot 2019-09-04 at 17.05.50.png" descr="Screen Shot 2019-09-04 at 17.05.50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22315" y="70842"/>
              <a:ext cx="5316813" cy="26112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4" name="Line"/>
          <p:cNvSpPr/>
          <p:nvPr/>
        </p:nvSpPr>
        <p:spPr>
          <a:xfrm>
            <a:off x="7229215" y="1794543"/>
            <a:ext cx="2194907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175" name="DEEP INSIGHTS TO OPERATOR MARKET SHARE &amp; MULTI-SIM PAIRS"/>
          <p:cNvSpPr txBox="1"/>
          <p:nvPr/>
        </p:nvSpPr>
        <p:spPr>
          <a:xfrm>
            <a:off x="2789512" y="314067"/>
            <a:ext cx="1107431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218955">
              <a:defRPr sz="4000" b="1" spc="235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DEEP INSIGHTS TO OPERATOR MARKET SHARE &amp; MULTI-SIM PAIRS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5907DD-685C-4A48-82C3-484D83688C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276C06-3EBD-4E89-9CC4-0C04526D9632}"/>
              </a:ext>
            </a:extLst>
          </p:cNvPr>
          <p:cNvSpPr/>
          <p:nvPr/>
        </p:nvSpPr>
        <p:spPr>
          <a:xfrm>
            <a:off x="7956645" y="3985146"/>
            <a:ext cx="1105468" cy="307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1" name="Group"/>
          <p:cNvGrpSpPr/>
          <p:nvPr/>
        </p:nvGrpSpPr>
        <p:grpSpPr>
          <a:xfrm>
            <a:off x="443227" y="2394104"/>
            <a:ext cx="15652460" cy="5618189"/>
            <a:chOff x="45847" y="1214578"/>
            <a:chExt cx="15652459" cy="5618187"/>
          </a:xfrm>
        </p:grpSpPr>
        <p:grpSp>
          <p:nvGrpSpPr>
            <p:cNvPr id="1179" name="Group"/>
            <p:cNvGrpSpPr/>
            <p:nvPr/>
          </p:nvGrpSpPr>
          <p:grpSpPr>
            <a:xfrm>
              <a:off x="45847" y="1321597"/>
              <a:ext cx="5143752" cy="1857651"/>
              <a:chOff x="0" y="0"/>
              <a:chExt cx="5143750" cy="1857650"/>
            </a:xfrm>
          </p:grpSpPr>
          <p:pic>
            <p:nvPicPr>
              <p:cNvPr id="1177" name="Screen Shot 2019-09-04 at 17.43.29.png" descr="Screen Shot 2019-09-04 at 17.43.29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605542" cy="18576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78" name="Screen Shot 2019-09-04 at 17.43.29.png" descr="Screen Shot 2019-09-04 at 17.43.29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998106" y="0"/>
                <a:ext cx="3145645" cy="18576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80" name="Screen Shot 2019-09-04 at 17.43.29.png" descr="Screen Shot 2019-09-04 at 17.43.29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92346" y="1276888"/>
              <a:ext cx="3297052" cy="194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1" name="Screen Shot 2019-09-04 at 17.48.52.png" descr="Screen Shot 2019-09-04 at 17.48.5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60" y="3503622"/>
              <a:ext cx="5874991" cy="2071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2" name="Screen Shot 2019-09-04 at 17.49.00.png" descr="Screen Shot 2019-09-04 at 17.49.00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1711" y="3675385"/>
              <a:ext cx="3475903" cy="2168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3" name="Screen Shot 2019-09-04 at 17.52.35.png" descr="Screen Shot 2019-09-04 at 17.52.35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43" y="5664667"/>
              <a:ext cx="7866869" cy="1089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4" name="Screen Shot 2019-09-04 at 17.51.06.png" descr="Screen Shot 2019-09-04 at 17.51.06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66758" y="1214578"/>
              <a:ext cx="4555315" cy="2071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89" name="Group"/>
            <p:cNvGrpSpPr/>
            <p:nvPr/>
          </p:nvGrpSpPr>
          <p:grpSpPr>
            <a:xfrm>
              <a:off x="9628075" y="3582415"/>
              <a:ext cx="6070233" cy="3250352"/>
              <a:chOff x="0" y="0"/>
              <a:chExt cx="6070232" cy="3250351"/>
            </a:xfrm>
          </p:grpSpPr>
          <p:pic>
            <p:nvPicPr>
              <p:cNvPr id="1185" name="Screen Shot 2019-09-04 at 17.56.00.png" descr="Screen Shot 2019-09-04 at 17.56.00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439" y="54449"/>
                <a:ext cx="2623057" cy="13938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86" name="Screen Shot 2019-09-04 at 17.56.06.png" descr="Screen Shot 2019-09-04 at 17.56.06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95162" y="0"/>
                <a:ext cx="2623057" cy="15027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87" name="Screen Shot 2019-09-04 at 17.56.13.png" descr="Screen Shot 2019-09-04 at 17.56.13.pn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477974"/>
                <a:ext cx="3046731" cy="17723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88" name="Screen Shot 2019-09-04 at 17.56.19.png" descr="Screen Shot 2019-09-04 at 17.56.19.pn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47176" y="1606297"/>
                <a:ext cx="2623057" cy="15157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90" name="Screen Shot 2019-09-04 at 17.51.06.png" descr="Screen Shot 2019-09-04 at 17.51.06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12997" y="1583870"/>
              <a:ext cx="2116867" cy="14601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92" name="WE TRACK POST CAMPAIGN IMPACT"/>
          <p:cNvSpPr txBox="1"/>
          <p:nvPr/>
        </p:nvSpPr>
        <p:spPr>
          <a:xfrm>
            <a:off x="1386667" y="571466"/>
            <a:ext cx="1348266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500" b="1" spc="323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WE TRACK POST CAMPAIGN IMPACT</a:t>
            </a:r>
          </a:p>
        </p:txBody>
      </p:sp>
      <p:sp>
        <p:nvSpPr>
          <p:cNvPr id="1193" name="Line"/>
          <p:cNvSpPr/>
          <p:nvPr/>
        </p:nvSpPr>
        <p:spPr>
          <a:xfrm>
            <a:off x="6860203" y="2268448"/>
            <a:ext cx="25355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5DED9C-2890-4135-B9D1-2AD884A0B73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F13F39-36D7-4EB8-A792-BEDD98AE9DBE}"/>
              </a:ext>
            </a:extLst>
          </p:cNvPr>
          <p:cNvSpPr/>
          <p:nvPr/>
        </p:nvSpPr>
        <p:spPr>
          <a:xfrm>
            <a:off x="7956645" y="4058732"/>
            <a:ext cx="1105468" cy="17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D7E9D8-4628-41C3-88E0-F5A76B94F958}"/>
              </a:ext>
            </a:extLst>
          </p:cNvPr>
          <p:cNvSpPr txBox="1"/>
          <p:nvPr/>
        </p:nvSpPr>
        <p:spPr>
          <a:xfrm>
            <a:off x="7918455" y="4008223"/>
            <a:ext cx="110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Converted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…AND MORE THAN 500 CLIENTS"/>
          <p:cNvSpPr txBox="1"/>
          <p:nvPr/>
        </p:nvSpPr>
        <p:spPr>
          <a:xfrm>
            <a:off x="3396097" y="582092"/>
            <a:ext cx="944290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4200" b="1" spc="247">
                <a:solidFill>
                  <a:srgbClr val="6C18AC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…AND MORE THAN 500 CLIENTS</a:t>
            </a:r>
          </a:p>
        </p:txBody>
      </p:sp>
      <p:sp>
        <p:nvSpPr>
          <p:cNvPr id="627" name="We maintain direct relationship with key clients  to ensure effective and lasting end-to-end relationship"/>
          <p:cNvSpPr txBox="1"/>
          <p:nvPr/>
        </p:nvSpPr>
        <p:spPr>
          <a:xfrm>
            <a:off x="2822576" y="1499248"/>
            <a:ext cx="1061084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t>We </a:t>
            </a:r>
            <a:r>
              <a:rPr b="1"/>
              <a:t>maintain direct relationship with key clients</a:t>
            </a:r>
            <a:r>
              <a:t> </a:t>
            </a:r>
            <a:br/>
            <a:r>
              <a:t>to ensure effective and lasting end-to-end relationship</a:t>
            </a:r>
          </a:p>
        </p:txBody>
      </p:sp>
      <p:pic>
        <p:nvPicPr>
          <p:cNvPr id="628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05" y="7348704"/>
            <a:ext cx="709297" cy="709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385" y="4806946"/>
            <a:ext cx="1075705" cy="802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751" y="2599297"/>
            <a:ext cx="782116" cy="1122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505" y="5967941"/>
            <a:ext cx="1672701" cy="517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687" y="4190881"/>
            <a:ext cx="949905" cy="103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961" y="3901880"/>
            <a:ext cx="1219202" cy="528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596" y="3121690"/>
            <a:ext cx="1717041" cy="579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810" y="4923785"/>
            <a:ext cx="1737363" cy="568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Image" descr="Image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013" y="3116879"/>
            <a:ext cx="709297" cy="976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Nokia_wordmark.svg.png" descr="Nokia_wordmark.sv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0847" y="4339664"/>
            <a:ext cx="1772627" cy="299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1280px-Barclays_logo.svg.png" descr="1280px-Barclays_logo.svg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703" y="6746744"/>
            <a:ext cx="2340039" cy="394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eugeot-logo-2010-1920x1080.png" descr="Peugeot-logo-2010-1920x1080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480" y="5819852"/>
            <a:ext cx="1938252" cy="1090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1200px-Standard_Chartered.svg.png" descr="1200px-Standard_Chartered.svg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647" y="5254006"/>
            <a:ext cx="1819319" cy="70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age" descr="Image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044" y="3275819"/>
            <a:ext cx="1672701" cy="541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age" descr="Image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429" y="4634507"/>
            <a:ext cx="1928493" cy="10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age" descr="Image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632" y="6364985"/>
            <a:ext cx="1204572" cy="80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" descr="Image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578" y="5973740"/>
            <a:ext cx="826434" cy="874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age" descr="Image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5305" y="6462329"/>
            <a:ext cx="963710" cy="963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" descr="Image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10" y="7414452"/>
            <a:ext cx="1075705" cy="645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" descr="Image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284" y="7414502"/>
            <a:ext cx="1550535" cy="645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age" descr="Image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6722" y="7294612"/>
            <a:ext cx="1656818" cy="75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2000px-Huawei.svg.png" descr="2000px-Huawei.svg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213" y="5651110"/>
            <a:ext cx="1427752" cy="14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himalaya-regd-logo.jpg" descr="himalaya-regd-logo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27" y="7258369"/>
            <a:ext cx="2319070" cy="114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5847f880cef1014c0b5e48ac.png" descr="5847f880cef1014c0b5e48ac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812" y="3625760"/>
            <a:ext cx="2489318" cy="1866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Line">
            <a:extLst>
              <a:ext uri="{FF2B5EF4-FFF2-40B4-BE49-F238E27FC236}">
                <a16:creationId xmlns:a16="http://schemas.microsoft.com/office/drawing/2014/main" id="{F5C148E4-2746-474C-BE4F-C2B56C48FEF7}"/>
              </a:ext>
            </a:extLst>
          </p:cNvPr>
          <p:cNvSpPr/>
          <p:nvPr/>
        </p:nvSpPr>
        <p:spPr>
          <a:xfrm>
            <a:off x="7662702" y="1506404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15F8EF-C9BA-4A23-948E-255223DC6C1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  <p:pic>
        <p:nvPicPr>
          <p:cNvPr id="1026" name="Picture 2" descr="Image result for du logo png&quot;">
            <a:extLst>
              <a:ext uri="{FF2B5EF4-FFF2-40B4-BE49-F238E27FC236}">
                <a16:creationId xmlns:a16="http://schemas.microsoft.com/office/drawing/2014/main" id="{CD9D17C5-CEF1-40A1-B8C0-89B3C32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700" y="1589435"/>
            <a:ext cx="68480" cy="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c logo png&quot;">
            <a:extLst>
              <a:ext uri="{FF2B5EF4-FFF2-40B4-BE49-F238E27FC236}">
                <a16:creationId xmlns:a16="http://schemas.microsoft.com/office/drawing/2014/main" id="{B76A39D1-1E9B-448C-94AC-D012D1AB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359" y="6180250"/>
            <a:ext cx="536861" cy="5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bily logo png&quot;">
            <a:extLst>
              <a:ext uri="{FF2B5EF4-FFF2-40B4-BE49-F238E27FC236}">
                <a16:creationId xmlns:a16="http://schemas.microsoft.com/office/drawing/2014/main" id="{3BCAFF9B-FC06-46CC-B35C-D8E9A6B4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553" y="4668519"/>
            <a:ext cx="1009221" cy="14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zain logo png&quot;">
            <a:extLst>
              <a:ext uri="{FF2B5EF4-FFF2-40B4-BE49-F238E27FC236}">
                <a16:creationId xmlns:a16="http://schemas.microsoft.com/office/drawing/2014/main" id="{A5AF60C0-0E4B-469C-9A42-5FBCCCC0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1872" y="7566671"/>
            <a:ext cx="2059380" cy="8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vodafone logo png&quot;">
            <a:extLst>
              <a:ext uri="{FF2B5EF4-FFF2-40B4-BE49-F238E27FC236}">
                <a16:creationId xmlns:a16="http://schemas.microsoft.com/office/drawing/2014/main" id="{6BA4B6D7-CA52-4159-A9BB-920F044A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5045" y="3314602"/>
            <a:ext cx="2010093" cy="9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mantel logo png&quot;">
            <a:extLst>
              <a:ext uri="{FF2B5EF4-FFF2-40B4-BE49-F238E27FC236}">
                <a16:creationId xmlns:a16="http://schemas.microsoft.com/office/drawing/2014/main" id="{B37E00D2-1541-490D-89CE-14B5656C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8198" y="2887560"/>
            <a:ext cx="1314773" cy="6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hrain telecom logo png&quot;">
            <a:extLst>
              <a:ext uri="{FF2B5EF4-FFF2-40B4-BE49-F238E27FC236}">
                <a16:creationId xmlns:a16="http://schemas.microsoft.com/office/drawing/2014/main" id="{007926AC-7173-4229-B597-879B1582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08" y="4102073"/>
            <a:ext cx="2337313" cy="9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volkswagen logo png&quot;">
            <a:extLst>
              <a:ext uri="{FF2B5EF4-FFF2-40B4-BE49-F238E27FC236}">
                <a16:creationId xmlns:a16="http://schemas.microsoft.com/office/drawing/2014/main" id="{CA6A553F-C0C9-4F21-83F7-F46A8582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025" y="2909052"/>
            <a:ext cx="1343206" cy="13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ercedes logo png&quot;">
            <a:extLst>
              <a:ext uri="{FF2B5EF4-FFF2-40B4-BE49-F238E27FC236}">
                <a16:creationId xmlns:a16="http://schemas.microsoft.com/office/drawing/2014/main" id="{3256F857-F9EE-4C86-8E87-98130328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0810" y="5329848"/>
            <a:ext cx="1223924" cy="12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porsche logo png&quot;">
            <a:extLst>
              <a:ext uri="{FF2B5EF4-FFF2-40B4-BE49-F238E27FC236}">
                <a16:creationId xmlns:a16="http://schemas.microsoft.com/office/drawing/2014/main" id="{5C208707-E2AD-42B8-9F15-C823A018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4734" y="4950256"/>
            <a:ext cx="1947970" cy="12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hyundai logo png&quot;">
            <a:extLst>
              <a:ext uri="{FF2B5EF4-FFF2-40B4-BE49-F238E27FC236}">
                <a16:creationId xmlns:a16="http://schemas.microsoft.com/office/drawing/2014/main" id="{A45B5471-E8C5-4785-90C2-7F9DBC06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00" y="5538524"/>
            <a:ext cx="2105559" cy="11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hsbc logo png&quot;">
            <a:extLst>
              <a:ext uri="{FF2B5EF4-FFF2-40B4-BE49-F238E27FC236}">
                <a16:creationId xmlns:a16="http://schemas.microsoft.com/office/drawing/2014/main" id="{23A5AD05-1A6C-42C6-820E-D2C28087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56" y="3208036"/>
            <a:ext cx="1706877" cy="4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ENRICHED ONLINE SURVEYS"/>
          <p:cNvSpPr txBox="1"/>
          <p:nvPr/>
        </p:nvSpPr>
        <p:spPr>
          <a:xfrm>
            <a:off x="1386667" y="571466"/>
            <a:ext cx="1348266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500" b="1" spc="323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ENRICHED ONLINE SURVEYS</a:t>
            </a:r>
          </a:p>
        </p:txBody>
      </p:sp>
      <p:sp>
        <p:nvSpPr>
          <p:cNvPr id="1196" name="Line"/>
          <p:cNvSpPr/>
          <p:nvPr/>
        </p:nvSpPr>
        <p:spPr>
          <a:xfrm>
            <a:off x="6860203" y="1517820"/>
            <a:ext cx="25355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grpSp>
        <p:nvGrpSpPr>
          <p:cNvPr id="1212" name="Group"/>
          <p:cNvGrpSpPr/>
          <p:nvPr/>
        </p:nvGrpSpPr>
        <p:grpSpPr>
          <a:xfrm>
            <a:off x="1238778" y="2660794"/>
            <a:ext cx="14100536" cy="4541689"/>
            <a:chOff x="0" y="0"/>
            <a:chExt cx="14100535" cy="4541687"/>
          </a:xfrm>
        </p:grpSpPr>
        <p:pic>
          <p:nvPicPr>
            <p:cNvPr id="1197" name="Screen Shot 2018-09-20 at 12.07.17.png" descr="Screen Shot 2018-09-20 at 12.07.17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3784" y="2244915"/>
              <a:ext cx="3566752" cy="22967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8" name="Screen Shot 2018-09-20 at 12.08.34.png" descr="Screen Shot 2018-09-20 at 12.08.34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081" y="2273121"/>
              <a:ext cx="3171595" cy="22403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9" name="Screen Shot 2018-09-20 at 12.17.51.png" descr="Screen Shot 2018-09-20 at 12.17.5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3485" y="316825"/>
              <a:ext cx="2894140" cy="1574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0" name="Screen Shot 2018-09-20 at 12.20.37.png" descr="Screen Shot 2018-09-20 at 12.20.37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378" y="235304"/>
              <a:ext cx="2260905" cy="1737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1" name="Determine customer loyalty"/>
            <p:cNvSpPr txBox="1"/>
            <p:nvPr/>
          </p:nvSpPr>
          <p:spPr>
            <a:xfrm>
              <a:off x="790084" y="1592799"/>
              <a:ext cx="6650997" cy="416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ctr">
              <a:spAutoFit/>
            </a:bodyPr>
            <a:lstStyle>
              <a:lvl1pPr algn="l" defTabSz="457200">
                <a:lnSpc>
                  <a:spcPts val="5700"/>
                </a:lnSpc>
                <a:spcBef>
                  <a:spcPts val="900"/>
                </a:spcBef>
                <a:defRPr sz="2300" b="1"/>
              </a:lvl1pPr>
            </a:lstStyle>
            <a:p>
              <a:r>
                <a:rPr dirty="0"/>
                <a:t>Determine customer loyalty</a:t>
              </a:r>
            </a:p>
          </p:txBody>
        </p:sp>
        <p:sp>
          <p:nvSpPr>
            <p:cNvPr id="1202" name="Measure customer satisfaction"/>
            <p:cNvSpPr txBox="1"/>
            <p:nvPr/>
          </p:nvSpPr>
          <p:spPr>
            <a:xfrm>
              <a:off x="782663" y="886848"/>
              <a:ext cx="6040554" cy="416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ctr">
              <a:spAutoFit/>
            </a:bodyPr>
            <a:lstStyle>
              <a:lvl1pPr algn="l" defTabSz="1218955">
                <a:defRPr sz="2300" b="1">
                  <a:solidFill>
                    <a:srgbClr val="494949"/>
                  </a:solidFill>
                </a:defRPr>
              </a:lvl1pPr>
            </a:lstStyle>
            <a:p>
              <a:r>
                <a:t>Measure customer satisfaction</a:t>
              </a:r>
            </a:p>
          </p:txBody>
        </p:sp>
        <p:sp>
          <p:nvSpPr>
            <p:cNvPr id="1203" name="Circle"/>
            <p:cNvSpPr/>
            <p:nvPr/>
          </p:nvSpPr>
          <p:spPr>
            <a:xfrm>
              <a:off x="127419" y="1648679"/>
              <a:ext cx="304801" cy="304801"/>
            </a:xfrm>
            <a:prstGeom prst="ellipse">
              <a:avLst/>
            </a:prstGeom>
            <a:solidFill>
              <a:srgbClr val="AA0079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1218955">
                <a:defRPr sz="24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endParaRPr/>
            </a:p>
          </p:txBody>
        </p:sp>
        <p:sp>
          <p:nvSpPr>
            <p:cNvPr id="1204" name="Circle"/>
            <p:cNvSpPr/>
            <p:nvPr/>
          </p:nvSpPr>
          <p:spPr>
            <a:xfrm>
              <a:off x="127419" y="942728"/>
              <a:ext cx="304801" cy="304801"/>
            </a:xfrm>
            <a:prstGeom prst="ellipse">
              <a:avLst/>
            </a:prstGeom>
            <a:solidFill>
              <a:srgbClr val="0D7D7A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1218955">
                <a:defRPr sz="24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endParaRPr/>
            </a:p>
          </p:txBody>
        </p:sp>
        <p:sp>
          <p:nvSpPr>
            <p:cNvPr id="1205" name="We run surveys with enriched DMP Data."/>
            <p:cNvSpPr txBox="1"/>
            <p:nvPr/>
          </p:nvSpPr>
          <p:spPr>
            <a:xfrm>
              <a:off x="0" y="0"/>
              <a:ext cx="5544707" cy="5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2496" tIns="72496" rIns="72496" bIns="72496" numCol="1" anchor="t">
              <a:spAutoFit/>
            </a:bodyPr>
            <a:lstStyle>
              <a:lvl1pPr algn="l" defTabSz="457200">
                <a:lnSpc>
                  <a:spcPts val="5700"/>
                </a:lnSpc>
                <a:spcBef>
                  <a:spcPts val="900"/>
                </a:spcBef>
                <a:defRPr sz="2300"/>
              </a:lvl1pPr>
            </a:lstStyle>
            <a:p>
              <a:r>
                <a:t>We run surveys with enriched DMP Data.</a:t>
              </a:r>
            </a:p>
          </p:txBody>
        </p:sp>
        <p:sp>
          <p:nvSpPr>
            <p:cNvPr id="1206" name="Identify week and strong spots of your product"/>
            <p:cNvSpPr txBox="1"/>
            <p:nvPr/>
          </p:nvSpPr>
          <p:spPr>
            <a:xfrm>
              <a:off x="790084" y="2298749"/>
              <a:ext cx="6650997" cy="416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ctr">
              <a:spAutoFit/>
            </a:bodyPr>
            <a:lstStyle>
              <a:lvl1pPr algn="l" defTabSz="457200">
                <a:lnSpc>
                  <a:spcPts val="5700"/>
                </a:lnSpc>
                <a:spcBef>
                  <a:spcPts val="900"/>
                </a:spcBef>
                <a:defRPr sz="2300" b="1"/>
              </a:lvl1pPr>
            </a:lstStyle>
            <a:p>
              <a:r>
                <a:t>Identify week and strong spots of your product</a:t>
              </a:r>
            </a:p>
          </p:txBody>
        </p:sp>
        <p:sp>
          <p:nvSpPr>
            <p:cNvPr id="1207" name="Circle"/>
            <p:cNvSpPr/>
            <p:nvPr/>
          </p:nvSpPr>
          <p:spPr>
            <a:xfrm>
              <a:off x="127419" y="2354629"/>
              <a:ext cx="304801" cy="304801"/>
            </a:xfrm>
            <a:prstGeom prst="ellipse">
              <a:avLst/>
            </a:prstGeom>
            <a:solidFill>
              <a:srgbClr val="E90052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1218955">
                <a:defRPr sz="24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endParaRPr/>
            </a:p>
          </p:txBody>
        </p:sp>
        <p:sp>
          <p:nvSpPr>
            <p:cNvPr id="1208" name="Learn customer behaviour patterns"/>
            <p:cNvSpPr txBox="1"/>
            <p:nvPr/>
          </p:nvSpPr>
          <p:spPr>
            <a:xfrm>
              <a:off x="790084" y="3004700"/>
              <a:ext cx="6650997" cy="416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ctr">
              <a:spAutoFit/>
            </a:bodyPr>
            <a:lstStyle>
              <a:lvl1pPr algn="l" defTabSz="457200">
                <a:lnSpc>
                  <a:spcPts val="5700"/>
                </a:lnSpc>
                <a:spcBef>
                  <a:spcPts val="900"/>
                </a:spcBef>
                <a:defRPr sz="2300" b="1"/>
              </a:lvl1pPr>
            </a:lstStyle>
            <a:p>
              <a:r>
                <a:t>Learn customer behaviour patterns</a:t>
              </a:r>
            </a:p>
          </p:txBody>
        </p:sp>
        <p:sp>
          <p:nvSpPr>
            <p:cNvPr id="1209" name="Circle"/>
            <p:cNvSpPr/>
            <p:nvPr/>
          </p:nvSpPr>
          <p:spPr>
            <a:xfrm>
              <a:off x="127419" y="3060580"/>
              <a:ext cx="304801" cy="304801"/>
            </a:xfrm>
            <a:prstGeom prst="ellipse">
              <a:avLst/>
            </a:prstGeom>
            <a:solidFill>
              <a:srgbClr val="F06B2F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1218955">
                <a:defRPr sz="24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endParaRPr/>
            </a:p>
          </p:txBody>
        </p:sp>
        <p:sp>
          <p:nvSpPr>
            <p:cNvPr id="1210" name="Measure campaign impact"/>
            <p:cNvSpPr txBox="1"/>
            <p:nvPr/>
          </p:nvSpPr>
          <p:spPr>
            <a:xfrm>
              <a:off x="808774" y="3710650"/>
              <a:ext cx="6650997" cy="416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ctr">
              <a:spAutoFit/>
            </a:bodyPr>
            <a:lstStyle>
              <a:lvl1pPr algn="l" defTabSz="457200">
                <a:lnSpc>
                  <a:spcPts val="5700"/>
                </a:lnSpc>
                <a:spcBef>
                  <a:spcPts val="900"/>
                </a:spcBef>
                <a:defRPr sz="2300" b="1"/>
              </a:lvl1pPr>
            </a:lstStyle>
            <a:p>
              <a:r>
                <a:t>Measure campaign impact</a:t>
              </a:r>
            </a:p>
          </p:txBody>
        </p:sp>
        <p:sp>
          <p:nvSpPr>
            <p:cNvPr id="1211" name="Circle"/>
            <p:cNvSpPr/>
            <p:nvPr/>
          </p:nvSpPr>
          <p:spPr>
            <a:xfrm>
              <a:off x="127419" y="3766530"/>
              <a:ext cx="304801" cy="304801"/>
            </a:xfrm>
            <a:prstGeom prst="ellipse">
              <a:avLst/>
            </a:pr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1218955">
                <a:defRPr sz="2400" b="1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endParaRPr/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E7383C-8769-4A5B-AF92-4ADC950FEB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"/>
          <p:cNvSpPr/>
          <p:nvPr/>
        </p:nvSpPr>
        <p:spPr>
          <a:xfrm flipH="1">
            <a:off x="5475763" y="-1"/>
            <a:ext cx="10780237" cy="914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2249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1215" name="CREATIVES"/>
          <p:cNvSpPr txBox="1"/>
          <p:nvPr/>
        </p:nvSpPr>
        <p:spPr>
          <a:xfrm>
            <a:off x="781563" y="6740473"/>
            <a:ext cx="10197239" cy="94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 defTabSz="1218955">
              <a:lnSpc>
                <a:spcPts val="8200"/>
              </a:lnSpc>
              <a:defRPr sz="5500" b="1" spc="183">
                <a:solidFill>
                  <a:srgbClr val="6237A6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CREATIVES</a:t>
            </a:r>
          </a:p>
        </p:txBody>
      </p:sp>
      <p:sp>
        <p:nvSpPr>
          <p:cNvPr id="1216" name="Line"/>
          <p:cNvSpPr/>
          <p:nvPr/>
        </p:nvSpPr>
        <p:spPr>
          <a:xfrm>
            <a:off x="814385" y="7753932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1217" name="54278566_2269272936449745_4383614901298397184_n.jpg" descr="54278566_2269272936449745_4383614901298397184_n.jpg"/>
          <p:cNvPicPr>
            <a:picLocks noChangeAspect="1"/>
          </p:cNvPicPr>
          <p:nvPr/>
        </p:nvPicPr>
        <p:blipFill>
          <a:blip r:embed="rId2" cstate="email">
            <a:alphaModFix amt="9004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63" y="-1"/>
            <a:ext cx="10780317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18" name="Screen Shot 2019-08-20 at 13.43.27.png" descr="Screen Shot 2019-08-20 at 13.43.27.png"/>
          <p:cNvPicPr>
            <a:picLocks noChangeAspect="1"/>
          </p:cNvPicPr>
          <p:nvPr/>
        </p:nvPicPr>
        <p:blipFill>
          <a:blip r:embed="rId3" cstate="email">
            <a:alphaModFix amt="6133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23" y="0"/>
            <a:ext cx="10780317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19" name="Shape"/>
          <p:cNvSpPr/>
          <p:nvPr/>
        </p:nvSpPr>
        <p:spPr>
          <a:xfrm>
            <a:off x="5470443" y="-29070"/>
            <a:ext cx="10790877" cy="9202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12"/>
                </a:lnTo>
                <a:lnTo>
                  <a:pt x="9405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EE06">
                  <a:alpha val="20888"/>
                </a:srgbClr>
              </a:gs>
              <a:gs pos="7240">
                <a:srgbClr val="E7B51F">
                  <a:alpha val="30435"/>
                </a:srgbClr>
              </a:gs>
              <a:gs pos="14078">
                <a:srgbClr val="E77C39">
                  <a:alpha val="39983"/>
                </a:srgbClr>
              </a:gs>
              <a:gs pos="30000">
                <a:srgbClr val="E86D60">
                  <a:alpha val="47456"/>
                </a:srgbClr>
              </a:gs>
              <a:gs pos="46391">
                <a:srgbClr val="E85D87">
                  <a:alpha val="54929"/>
                </a:srgbClr>
              </a:gs>
              <a:gs pos="63027">
                <a:srgbClr val="CB41BD">
                  <a:alpha val="54929"/>
                </a:srgbClr>
              </a:gs>
              <a:gs pos="75232">
                <a:srgbClr val="AE26F4">
                  <a:alpha val="54929"/>
                </a:srgbClr>
              </a:gs>
              <a:gs pos="100000">
                <a:srgbClr val="7D23F6">
                  <a:alpha val="49126"/>
                </a:srgbClr>
              </a:gs>
              <a:gs pos="100000">
                <a:srgbClr val="4D20F7">
                  <a:alpha val="43324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roup"/>
          <p:cNvGrpSpPr/>
          <p:nvPr/>
        </p:nvGrpSpPr>
        <p:grpSpPr>
          <a:xfrm>
            <a:off x="858072" y="2221394"/>
            <a:ext cx="14539857" cy="5692809"/>
            <a:chOff x="0" y="0"/>
            <a:chExt cx="14539855" cy="5692808"/>
          </a:xfrm>
        </p:grpSpPr>
        <p:pic>
          <p:nvPicPr>
            <p:cNvPr id="1221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84"/>
            <a:stretch>
              <a:fillRect/>
            </a:stretch>
          </p:blipFill>
          <p:spPr>
            <a:xfrm>
              <a:off x="298222" y="0"/>
              <a:ext cx="2009238" cy="432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2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0195" y="1372298"/>
              <a:ext cx="2010988" cy="431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3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934032" y="996188"/>
              <a:ext cx="2527535" cy="4696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4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7102" y="350511"/>
              <a:ext cx="2007676" cy="43124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5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7372" y="1371390"/>
              <a:ext cx="1997639" cy="4321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6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7605" y="346043"/>
              <a:ext cx="1997639" cy="4321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7" name="STANDARD IMAGE / .GIF"/>
            <p:cNvSpPr txBox="1"/>
            <p:nvPr/>
          </p:nvSpPr>
          <p:spPr>
            <a:xfrm>
              <a:off x="0" y="4413911"/>
              <a:ext cx="2307602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STANDARD IMAGE / .GIF</a:t>
              </a:r>
            </a:p>
          </p:txBody>
        </p:sp>
        <p:sp>
          <p:nvSpPr>
            <p:cNvPr id="1228" name="INTERACTIVE"/>
            <p:cNvSpPr txBox="1"/>
            <p:nvPr/>
          </p:nvSpPr>
          <p:spPr>
            <a:xfrm>
              <a:off x="2545747" y="775260"/>
              <a:ext cx="227988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INTERACTIVE</a:t>
              </a:r>
            </a:p>
          </p:txBody>
        </p:sp>
        <p:sp>
          <p:nvSpPr>
            <p:cNvPr id="1229" name="DYNAMIC"/>
            <p:cNvSpPr txBox="1"/>
            <p:nvPr/>
          </p:nvSpPr>
          <p:spPr>
            <a:xfrm>
              <a:off x="5028866" y="4598061"/>
              <a:ext cx="206414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DYNAMIC</a:t>
              </a:r>
            </a:p>
          </p:txBody>
        </p:sp>
        <p:sp>
          <p:nvSpPr>
            <p:cNvPr id="1230" name="VIDEO"/>
            <p:cNvSpPr txBox="1"/>
            <p:nvPr/>
          </p:nvSpPr>
          <p:spPr>
            <a:xfrm>
              <a:off x="7485159" y="775260"/>
              <a:ext cx="190206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VIDEO</a:t>
              </a:r>
            </a:p>
          </p:txBody>
        </p:sp>
        <p:sp>
          <p:nvSpPr>
            <p:cNvPr id="1231" name="NATIVE"/>
            <p:cNvSpPr txBox="1"/>
            <p:nvPr/>
          </p:nvSpPr>
          <p:spPr>
            <a:xfrm>
              <a:off x="9503512" y="4598061"/>
              <a:ext cx="2605824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NATIVE</a:t>
              </a:r>
            </a:p>
          </p:txBody>
        </p:sp>
        <p:sp>
          <p:nvSpPr>
            <p:cNvPr id="1232" name="CLICK-TO-ACTION"/>
            <p:cNvSpPr txBox="1"/>
            <p:nvPr/>
          </p:nvSpPr>
          <p:spPr>
            <a:xfrm>
              <a:off x="11934032" y="398857"/>
              <a:ext cx="2605824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CLICK-TO-ACTION</a:t>
              </a:r>
            </a:p>
          </p:txBody>
        </p:sp>
      </p:grpSp>
      <p:sp>
        <p:nvSpPr>
          <p:cNvPr id="1234" name="ALL AD TYPES"/>
          <p:cNvSpPr txBox="1"/>
          <p:nvPr/>
        </p:nvSpPr>
        <p:spPr>
          <a:xfrm>
            <a:off x="1386667" y="571466"/>
            <a:ext cx="1348266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500" b="1" spc="323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ALL AD TYPES</a:t>
            </a:r>
          </a:p>
        </p:txBody>
      </p:sp>
      <p:sp>
        <p:nvSpPr>
          <p:cNvPr id="1235" name="Line"/>
          <p:cNvSpPr/>
          <p:nvPr/>
        </p:nvSpPr>
        <p:spPr>
          <a:xfrm>
            <a:off x="6860203" y="1517820"/>
            <a:ext cx="25355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B8B7D7-D994-4AAA-A9D8-63EA223C22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roup"/>
          <p:cNvGrpSpPr/>
          <p:nvPr/>
        </p:nvGrpSpPr>
        <p:grpSpPr>
          <a:xfrm>
            <a:off x="3669660" y="2273414"/>
            <a:ext cx="8916680" cy="6112667"/>
            <a:chOff x="0" y="0"/>
            <a:chExt cx="8916679" cy="6112666"/>
          </a:xfrm>
        </p:grpSpPr>
        <p:pic>
          <p:nvPicPr>
            <p:cNvPr id="1237" name="Screen Shot 2018-10-17 at 11.51.09.png" descr="Screen Shot 2018-10-17 at 11.51.09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39864" y="3729029"/>
              <a:ext cx="1272663" cy="2088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8" name="Screen Shot 2018-10-17 at 11.51.09.png" descr="Screen Shot 2018-10-17 at 11.51.09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80222" y="3729029"/>
              <a:ext cx="1272663" cy="2088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9" name="Screen Shot 2018-10-17 at 11.51.09.png" descr="Screen Shot 2018-10-17 at 11.51.09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4568" y="3729029"/>
              <a:ext cx="1272663" cy="2088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0" name="Screen Shot 2018-10-17 at 11.51.09.png" descr="Screen Shot 2018-10-17 at 11.51.09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74314" y="3729029"/>
              <a:ext cx="1272663" cy="2088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1" name="Screen Shot 2018-10-17 at 11.51.09.png" descr="Screen Shot 2018-10-17 at 11.51.09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618" y="3729029"/>
              <a:ext cx="1238912" cy="20887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2" name="Screen Shot 2018-10-17 at 11.49.58.png" descr="Screen Shot 2018-10-17 at 11.49.5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96951" y="358402"/>
              <a:ext cx="1211276" cy="2029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3" name="Screen Shot 2018-10-17 at 11.49.58.png" descr="Screen Shot 2018-10-17 at 11.49.5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76805" y="358402"/>
              <a:ext cx="1211276" cy="2029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4" name="Screen Shot 2018-10-17 at 11.49.58.png" descr="Screen Shot 2018-10-17 at 11.49.5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38323" y="358402"/>
              <a:ext cx="1211276" cy="2029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5" name="Screen Shot 2018-10-17 at 11.49.58.png" descr="Screen Shot 2018-10-17 at 11.49.5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63801" y="358402"/>
              <a:ext cx="1211276" cy="2029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6" name="Screen Shot 2018-10-17 at 11.49.58.png" descr="Screen Shot 2018-10-17 at 11.49.5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4823" y="358402"/>
              <a:ext cx="1211276" cy="2029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7" name="Screen Shot 2018-10-17 at 11.49.58.png" descr="Screen Shot 2018-10-17 at 11.49.58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175" y="324402"/>
              <a:ext cx="1211276" cy="2029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8" name="Phone"/>
            <p:cNvSpPr/>
            <p:nvPr/>
          </p:nvSpPr>
          <p:spPr>
            <a:xfrm>
              <a:off x="121165" y="0"/>
              <a:ext cx="1300625" cy="267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49" name="Phone"/>
            <p:cNvSpPr/>
            <p:nvPr/>
          </p:nvSpPr>
          <p:spPr>
            <a:xfrm>
              <a:off x="1620142" y="33971"/>
              <a:ext cx="1300626" cy="26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0" name="Phone"/>
            <p:cNvSpPr/>
            <p:nvPr/>
          </p:nvSpPr>
          <p:spPr>
            <a:xfrm>
              <a:off x="3945190" y="3434184"/>
              <a:ext cx="1300626" cy="267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1" name="Phone"/>
            <p:cNvSpPr/>
            <p:nvPr/>
          </p:nvSpPr>
          <p:spPr>
            <a:xfrm>
              <a:off x="5444170" y="3434184"/>
              <a:ext cx="1300625" cy="267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2" name="Phone"/>
            <p:cNvSpPr/>
            <p:nvPr/>
          </p:nvSpPr>
          <p:spPr>
            <a:xfrm>
              <a:off x="3119122" y="33971"/>
              <a:ext cx="1300625" cy="26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3" name="Phone"/>
            <p:cNvSpPr/>
            <p:nvPr/>
          </p:nvSpPr>
          <p:spPr>
            <a:xfrm>
              <a:off x="947235" y="3434184"/>
              <a:ext cx="1300625" cy="267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4" name="Phone"/>
            <p:cNvSpPr/>
            <p:nvPr/>
          </p:nvSpPr>
          <p:spPr>
            <a:xfrm>
              <a:off x="6112844" y="33971"/>
              <a:ext cx="1300626" cy="26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5" name="Phone"/>
            <p:cNvSpPr/>
            <p:nvPr/>
          </p:nvSpPr>
          <p:spPr>
            <a:xfrm>
              <a:off x="4618098" y="33971"/>
              <a:ext cx="1300626" cy="26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6" name="Phone"/>
            <p:cNvSpPr/>
            <p:nvPr/>
          </p:nvSpPr>
          <p:spPr>
            <a:xfrm>
              <a:off x="2446213" y="3434184"/>
              <a:ext cx="1300625" cy="267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7" name="Phone"/>
            <p:cNvSpPr/>
            <p:nvPr/>
          </p:nvSpPr>
          <p:spPr>
            <a:xfrm>
              <a:off x="7616054" y="33971"/>
              <a:ext cx="1300626" cy="26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8" name="Phone"/>
            <p:cNvSpPr/>
            <p:nvPr/>
          </p:nvSpPr>
          <p:spPr>
            <a:xfrm>
              <a:off x="6938915" y="3434184"/>
              <a:ext cx="1300625" cy="267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259" name="SWIPE"/>
            <p:cNvSpPr txBox="1"/>
            <p:nvPr/>
          </p:nvSpPr>
          <p:spPr>
            <a:xfrm>
              <a:off x="1829196" y="1174111"/>
              <a:ext cx="85100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SWIPE</a:t>
              </a:r>
            </a:p>
          </p:txBody>
        </p:sp>
        <p:sp>
          <p:nvSpPr>
            <p:cNvPr id="1260" name="SCRATCH"/>
            <p:cNvSpPr txBox="1"/>
            <p:nvPr/>
          </p:nvSpPr>
          <p:spPr>
            <a:xfrm>
              <a:off x="0" y="1174111"/>
              <a:ext cx="1555616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SCRATCH</a:t>
              </a:r>
            </a:p>
          </p:txBody>
        </p:sp>
        <p:sp>
          <p:nvSpPr>
            <p:cNvPr id="1261" name="DRAG"/>
            <p:cNvSpPr txBox="1"/>
            <p:nvPr/>
          </p:nvSpPr>
          <p:spPr>
            <a:xfrm>
              <a:off x="3382053" y="1182712"/>
              <a:ext cx="774763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DRAG</a:t>
              </a:r>
            </a:p>
          </p:txBody>
        </p:sp>
        <p:sp>
          <p:nvSpPr>
            <p:cNvPr id="1262" name="DYNAMIC"/>
            <p:cNvSpPr txBox="1"/>
            <p:nvPr/>
          </p:nvSpPr>
          <p:spPr>
            <a:xfrm>
              <a:off x="4699675" y="1182712"/>
              <a:ext cx="116845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DYNAMIC</a:t>
              </a:r>
            </a:p>
          </p:txBody>
        </p:sp>
        <p:sp>
          <p:nvSpPr>
            <p:cNvPr id="1263" name="ANIMATED"/>
            <p:cNvSpPr txBox="1"/>
            <p:nvPr/>
          </p:nvSpPr>
          <p:spPr>
            <a:xfrm>
              <a:off x="7637874" y="1182712"/>
              <a:ext cx="127862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ANIMATED</a:t>
              </a:r>
            </a:p>
          </p:txBody>
        </p:sp>
        <p:sp>
          <p:nvSpPr>
            <p:cNvPr id="1264" name="GAMES"/>
            <p:cNvSpPr txBox="1"/>
            <p:nvPr/>
          </p:nvSpPr>
          <p:spPr>
            <a:xfrm>
              <a:off x="6295147" y="1195412"/>
              <a:ext cx="939962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GAMES</a:t>
              </a:r>
            </a:p>
          </p:txBody>
        </p:sp>
        <p:sp>
          <p:nvSpPr>
            <p:cNvPr id="1265" name="SPEED TEST"/>
            <p:cNvSpPr txBox="1"/>
            <p:nvPr/>
          </p:nvSpPr>
          <p:spPr>
            <a:xfrm>
              <a:off x="991915" y="4535735"/>
              <a:ext cx="121126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SPEED TEST</a:t>
              </a:r>
            </a:p>
          </p:txBody>
        </p:sp>
        <p:sp>
          <p:nvSpPr>
            <p:cNvPr id="1266" name="GRAVITY"/>
            <p:cNvSpPr txBox="1"/>
            <p:nvPr/>
          </p:nvSpPr>
          <p:spPr>
            <a:xfrm>
              <a:off x="2560244" y="4662735"/>
              <a:ext cx="110092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GRAVITY</a:t>
              </a:r>
            </a:p>
          </p:txBody>
        </p:sp>
        <p:sp>
          <p:nvSpPr>
            <p:cNvPr id="1267" name="SHAKE"/>
            <p:cNvSpPr txBox="1"/>
            <p:nvPr/>
          </p:nvSpPr>
          <p:spPr>
            <a:xfrm>
              <a:off x="4169016" y="4675435"/>
              <a:ext cx="889286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SHAKE</a:t>
              </a:r>
            </a:p>
          </p:txBody>
        </p:sp>
        <p:sp>
          <p:nvSpPr>
            <p:cNvPr id="1268" name="TOUCH"/>
            <p:cNvSpPr txBox="1"/>
            <p:nvPr/>
          </p:nvSpPr>
          <p:spPr>
            <a:xfrm>
              <a:off x="5655609" y="4677027"/>
              <a:ext cx="922996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TOUCH</a:t>
              </a:r>
            </a:p>
          </p:txBody>
        </p:sp>
        <p:sp>
          <p:nvSpPr>
            <p:cNvPr id="1269" name="COUNTDOWN"/>
            <p:cNvSpPr txBox="1"/>
            <p:nvPr/>
          </p:nvSpPr>
          <p:spPr>
            <a:xfrm>
              <a:off x="7114427" y="4523035"/>
              <a:ext cx="95576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COUNTDOWN</a:t>
              </a:r>
            </a:p>
          </p:txBody>
        </p:sp>
      </p:grpSp>
      <p:sp>
        <p:nvSpPr>
          <p:cNvPr id="1271" name="DATA DRIVEN &amp; RICH MEDIA CREATIVES"/>
          <p:cNvSpPr txBox="1"/>
          <p:nvPr/>
        </p:nvSpPr>
        <p:spPr>
          <a:xfrm>
            <a:off x="684628" y="554533"/>
            <a:ext cx="1488674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500" b="1" spc="323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DATA DRIVEN &amp; RICH MEDIA CREATIVES</a:t>
            </a:r>
          </a:p>
        </p:txBody>
      </p:sp>
      <p:sp>
        <p:nvSpPr>
          <p:cNvPr id="1272" name="Line"/>
          <p:cNvSpPr/>
          <p:nvPr/>
        </p:nvSpPr>
        <p:spPr>
          <a:xfrm>
            <a:off x="6860203" y="2172920"/>
            <a:ext cx="25355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1986CD-4422-4180-A729-8CE1F955F7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INTERACTIVE ADS + HTML EXPERTISE"/>
          <p:cNvSpPr txBox="1"/>
          <p:nvPr/>
        </p:nvSpPr>
        <p:spPr>
          <a:xfrm>
            <a:off x="684628" y="554533"/>
            <a:ext cx="14886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218955">
              <a:defRPr sz="5500" b="1" spc="323">
                <a:solidFill>
                  <a:srgbClr val="702DC1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INTERACTIVE ADS + HTML EXPERTISE</a:t>
            </a:r>
          </a:p>
        </p:txBody>
      </p:sp>
      <p:sp>
        <p:nvSpPr>
          <p:cNvPr id="1275" name="Line"/>
          <p:cNvSpPr/>
          <p:nvPr/>
        </p:nvSpPr>
        <p:spPr>
          <a:xfrm>
            <a:off x="6860203" y="1517820"/>
            <a:ext cx="25355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276" name="SWIPE TO FILL THE GLASS"/>
          <p:cNvSpPr txBox="1"/>
          <p:nvPr/>
        </p:nvSpPr>
        <p:spPr>
          <a:xfrm>
            <a:off x="3563342" y="6433215"/>
            <a:ext cx="231058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100"/>
              </a:spcBef>
              <a:defRPr sz="2400"/>
            </a:lvl1pPr>
          </a:lstStyle>
          <a:p>
            <a:r>
              <a:t>SWIPE TO FILL THE GLASS</a:t>
            </a:r>
          </a:p>
        </p:txBody>
      </p:sp>
      <p:sp>
        <p:nvSpPr>
          <p:cNvPr id="1277" name="DRAG AND DROP"/>
          <p:cNvSpPr txBox="1"/>
          <p:nvPr/>
        </p:nvSpPr>
        <p:spPr>
          <a:xfrm>
            <a:off x="7129322" y="6472680"/>
            <a:ext cx="206414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100"/>
              </a:spcBef>
              <a:defRPr sz="2400"/>
            </a:lvl1pPr>
          </a:lstStyle>
          <a:p>
            <a:r>
              <a:t>DRAG AND DROP</a:t>
            </a:r>
          </a:p>
        </p:txBody>
      </p:sp>
      <p:sp>
        <p:nvSpPr>
          <p:cNvPr id="1278" name="SHAKE YOUR PHONE"/>
          <p:cNvSpPr txBox="1"/>
          <p:nvPr/>
        </p:nvSpPr>
        <p:spPr>
          <a:xfrm>
            <a:off x="10382070" y="6481486"/>
            <a:ext cx="231058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100"/>
              </a:spcBef>
              <a:defRPr sz="2400"/>
            </a:lvl1pPr>
          </a:lstStyle>
          <a:p>
            <a:r>
              <a:t>SHAKE YOUR PHONE</a:t>
            </a:r>
          </a:p>
        </p:txBody>
      </p:sp>
      <p:grpSp>
        <p:nvGrpSpPr>
          <p:cNvPr id="1281" name="Group"/>
          <p:cNvGrpSpPr/>
          <p:nvPr/>
        </p:nvGrpSpPr>
        <p:grpSpPr>
          <a:xfrm>
            <a:off x="7059670" y="1867524"/>
            <a:ext cx="2203452" cy="4368901"/>
            <a:chOff x="0" y="0"/>
            <a:chExt cx="2203450" cy="4368899"/>
          </a:xfrm>
        </p:grpSpPr>
        <p:pic>
          <p:nvPicPr>
            <p:cNvPr id="1279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2203451" cy="436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0" name="Screen Shot 2018-08-08 at 11.49.00.png" descr="Screen Shot 2018-08-08 at 11.49.0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049" y="802319"/>
              <a:ext cx="1897511" cy="1567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8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3702" y="1910832"/>
            <a:ext cx="2203388" cy="436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3006" y="2299518"/>
            <a:ext cx="1924953" cy="3461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806" y="3978048"/>
            <a:ext cx="2064211" cy="1771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5638" y="1824313"/>
            <a:ext cx="2203259" cy="4368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Screen Shot 2018-09-03 at 11.42.17.png" descr="Screen Shot 2018-09-03 at 11.42.1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941" y="2603481"/>
            <a:ext cx="1924846" cy="1602966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Customised Rich media solutions including development."/>
          <p:cNvSpPr txBox="1"/>
          <p:nvPr/>
        </p:nvSpPr>
        <p:spPr>
          <a:xfrm>
            <a:off x="4109193" y="7729070"/>
            <a:ext cx="926561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Customized</a:t>
            </a:r>
            <a:r>
              <a:rPr dirty="0"/>
              <a:t> Rich media solutions including development.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9187B3-431D-454C-A41A-2EC39E52B1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"/>
          <p:cNvSpPr/>
          <p:nvPr/>
        </p:nvSpPr>
        <p:spPr>
          <a:xfrm flipH="1">
            <a:off x="5475763" y="-1"/>
            <a:ext cx="10780237" cy="914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2249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687" name="ESKIMI PRODUCT"/>
          <p:cNvSpPr txBox="1"/>
          <p:nvPr/>
        </p:nvSpPr>
        <p:spPr>
          <a:xfrm>
            <a:off x="847841" y="6706606"/>
            <a:ext cx="7522893" cy="963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218955">
              <a:lnSpc>
                <a:spcPts val="8200"/>
              </a:lnSpc>
              <a:defRPr sz="6000" b="1" spc="200">
                <a:solidFill>
                  <a:srgbClr val="6237A6"/>
                </a:solidFill>
              </a:defRPr>
            </a:lvl1pPr>
          </a:lstStyle>
          <a:p>
            <a:r>
              <a:rPr lang="en-US" dirty="0">
                <a:solidFill>
                  <a:srgbClr val="0D7D7A"/>
                </a:solidFill>
              </a:rPr>
              <a:t>CAUDI SOLUTIONS</a:t>
            </a:r>
            <a:endParaRPr dirty="0">
              <a:solidFill>
                <a:srgbClr val="0D7D7A"/>
              </a:solidFill>
            </a:endParaRPr>
          </a:p>
        </p:txBody>
      </p:sp>
      <p:sp>
        <p:nvSpPr>
          <p:cNvPr id="688" name="Line"/>
          <p:cNvSpPr/>
          <p:nvPr/>
        </p:nvSpPr>
        <p:spPr>
          <a:xfrm>
            <a:off x="848252" y="7736999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689" name="DSC_8784 (1).png" descr="DSC_8784 (1).png"/>
          <p:cNvPicPr>
            <a:picLocks noChangeAspect="1"/>
          </p:cNvPicPr>
          <p:nvPr/>
        </p:nvPicPr>
        <p:blipFill>
          <a:blip r:embed="rId2" cstate="email">
            <a:alphaModFix amt="9004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63" y="-1"/>
            <a:ext cx="10780317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Shape">
            <a:extLst>
              <a:ext uri="{FF2B5EF4-FFF2-40B4-BE49-F238E27FC236}">
                <a16:creationId xmlns:a16="http://schemas.microsoft.com/office/drawing/2014/main" id="{9C17DBCC-AA94-4135-9DD7-5C39EF143105}"/>
              </a:ext>
            </a:extLst>
          </p:cNvPr>
          <p:cNvSpPr/>
          <p:nvPr/>
        </p:nvSpPr>
        <p:spPr>
          <a:xfrm>
            <a:off x="5470443" y="-29070"/>
            <a:ext cx="10790877" cy="9202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12"/>
                </a:lnTo>
                <a:lnTo>
                  <a:pt x="9405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EE06">
                  <a:alpha val="20888"/>
                </a:srgbClr>
              </a:gs>
              <a:gs pos="7240">
                <a:srgbClr val="E7B51F">
                  <a:alpha val="30435"/>
                </a:srgbClr>
              </a:gs>
              <a:gs pos="14078">
                <a:srgbClr val="E77C39">
                  <a:alpha val="39983"/>
                </a:srgbClr>
              </a:gs>
              <a:gs pos="30000">
                <a:srgbClr val="E86D60">
                  <a:alpha val="47456"/>
                </a:srgbClr>
              </a:gs>
              <a:gs pos="46391">
                <a:srgbClr val="E85D87">
                  <a:alpha val="54929"/>
                </a:srgbClr>
              </a:gs>
              <a:gs pos="63027">
                <a:srgbClr val="CB41BD">
                  <a:alpha val="54929"/>
                </a:srgbClr>
              </a:gs>
              <a:gs pos="75232">
                <a:srgbClr val="AE26F4">
                  <a:alpha val="54929"/>
                </a:srgbClr>
              </a:gs>
              <a:gs pos="100000">
                <a:srgbClr val="7D23F6">
                  <a:alpha val="49126"/>
                </a:srgbClr>
              </a:gs>
              <a:gs pos="100000">
                <a:srgbClr val="4D20F7">
                  <a:alpha val="43324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40 exchange sources"/>
          <p:cNvSpPr txBox="1"/>
          <p:nvPr/>
        </p:nvSpPr>
        <p:spPr>
          <a:xfrm>
            <a:off x="9794832" y="7903633"/>
            <a:ext cx="31325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A6AAA9"/>
                </a:solidFill>
              </a:defRPr>
            </a:lvl1pPr>
          </a:lstStyle>
          <a:p>
            <a:r>
              <a:t>40 exchange sources</a:t>
            </a:r>
          </a:p>
        </p:txBody>
      </p:sp>
      <p:pic>
        <p:nvPicPr>
          <p:cNvPr id="693" name="logos.png" descr="logo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754" y="3373966"/>
            <a:ext cx="7272722" cy="4716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6" name="ESKIMI SSP"/>
          <p:cNvGrpSpPr/>
          <p:nvPr/>
        </p:nvGrpSpPr>
        <p:grpSpPr>
          <a:xfrm>
            <a:off x="6282683" y="2095583"/>
            <a:ext cx="3078389" cy="716361"/>
            <a:chOff x="0" y="0"/>
            <a:chExt cx="3078388" cy="716360"/>
          </a:xfrm>
          <a:solidFill>
            <a:srgbClr val="0D7D7A"/>
          </a:solidFill>
        </p:grpSpPr>
        <p:sp>
          <p:nvSpPr>
            <p:cNvPr id="694" name="Rounded Rectangle"/>
            <p:cNvSpPr/>
            <p:nvPr/>
          </p:nvSpPr>
          <p:spPr>
            <a:xfrm>
              <a:off x="0" y="0"/>
              <a:ext cx="3078389" cy="71636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95" name="ESKIMI SSP"/>
            <p:cNvSpPr txBox="1"/>
            <p:nvPr/>
          </p:nvSpPr>
          <p:spPr>
            <a:xfrm>
              <a:off x="104906" y="157650"/>
              <a:ext cx="2868576" cy="4010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rPr dirty="0"/>
                <a:t>SSP</a:t>
              </a:r>
            </a:p>
          </p:txBody>
        </p:sp>
      </p:grpSp>
      <p:grpSp>
        <p:nvGrpSpPr>
          <p:cNvPr id="699" name="40+ EXCHANGES"/>
          <p:cNvGrpSpPr/>
          <p:nvPr/>
        </p:nvGrpSpPr>
        <p:grpSpPr>
          <a:xfrm>
            <a:off x="9481677" y="2095583"/>
            <a:ext cx="3281787" cy="716361"/>
            <a:chOff x="0" y="0"/>
            <a:chExt cx="3281786" cy="716360"/>
          </a:xfrm>
          <a:solidFill>
            <a:srgbClr val="F7962D"/>
          </a:solidFill>
        </p:grpSpPr>
        <p:sp>
          <p:nvSpPr>
            <p:cNvPr id="697" name="Rounded Rectangle"/>
            <p:cNvSpPr/>
            <p:nvPr/>
          </p:nvSpPr>
          <p:spPr>
            <a:xfrm>
              <a:off x="0" y="0"/>
              <a:ext cx="3281787" cy="716361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3200"/>
                </a:lnSpc>
                <a:defRPr sz="2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98" name="45+ EXCHANGES"/>
            <p:cNvSpPr txBox="1"/>
            <p:nvPr/>
          </p:nvSpPr>
          <p:spPr>
            <a:xfrm>
              <a:off x="104907" y="108310"/>
              <a:ext cx="3071972" cy="4997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3200"/>
                </a:lnSpc>
                <a:defRPr sz="2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50</a:t>
              </a:r>
              <a:r>
                <a:rPr dirty="0"/>
                <a:t>+ EXCHANGES</a:t>
              </a:r>
            </a:p>
          </p:txBody>
        </p:sp>
      </p:grpSp>
      <p:grpSp>
        <p:nvGrpSpPr>
          <p:cNvPr id="702" name="PMP"/>
          <p:cNvGrpSpPr/>
          <p:nvPr/>
        </p:nvGrpSpPr>
        <p:grpSpPr>
          <a:xfrm>
            <a:off x="12884070" y="2089186"/>
            <a:ext cx="2805921" cy="729157"/>
            <a:chOff x="0" y="0"/>
            <a:chExt cx="2805920" cy="729155"/>
          </a:xfrm>
          <a:solidFill>
            <a:srgbClr val="E7186D"/>
          </a:solidFill>
        </p:grpSpPr>
        <p:sp>
          <p:nvSpPr>
            <p:cNvPr id="700" name="Rounded Rectangle"/>
            <p:cNvSpPr/>
            <p:nvPr/>
          </p:nvSpPr>
          <p:spPr>
            <a:xfrm>
              <a:off x="0" y="0"/>
              <a:ext cx="2805921" cy="729156"/>
            </a:xfrm>
            <a:prstGeom prst="roundRect">
              <a:avLst>
                <a:gd name="adj" fmla="val 45146"/>
              </a:avLst>
            </a:prstGeom>
            <a:grp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400"/>
                </a:lnSpc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01" name="PMP"/>
            <p:cNvSpPr txBox="1"/>
            <p:nvPr/>
          </p:nvSpPr>
          <p:spPr>
            <a:xfrm>
              <a:off x="96414" y="153888"/>
              <a:ext cx="2613092" cy="4213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400"/>
                </a:lnSpc>
                <a:defRPr sz="2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PMP</a:t>
              </a:r>
            </a:p>
          </p:txBody>
        </p:sp>
      </p:grpSp>
      <p:grpSp>
        <p:nvGrpSpPr>
          <p:cNvPr id="707" name="Group"/>
          <p:cNvGrpSpPr/>
          <p:nvPr/>
        </p:nvGrpSpPr>
        <p:grpSpPr>
          <a:xfrm>
            <a:off x="807820" y="1702977"/>
            <a:ext cx="6443266" cy="6761957"/>
            <a:chOff x="0" y="0"/>
            <a:chExt cx="6443265" cy="6761956"/>
          </a:xfrm>
        </p:grpSpPr>
        <p:pic>
          <p:nvPicPr>
            <p:cNvPr id="703" name="triangle.png" descr="triangl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443266" cy="676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7" y="0"/>
                  </a:moveTo>
                  <a:lnTo>
                    <a:pt x="10577" y="487"/>
                  </a:lnTo>
                  <a:cubicBezTo>
                    <a:pt x="10440" y="755"/>
                    <a:pt x="9280" y="3080"/>
                    <a:pt x="7999" y="5652"/>
                  </a:cubicBezTo>
                  <a:cubicBezTo>
                    <a:pt x="5088" y="11495"/>
                    <a:pt x="5307" y="11055"/>
                    <a:pt x="3874" y="13950"/>
                  </a:cubicBezTo>
                  <a:cubicBezTo>
                    <a:pt x="3212" y="15288"/>
                    <a:pt x="2648" y="16420"/>
                    <a:pt x="2620" y="16464"/>
                  </a:cubicBezTo>
                  <a:cubicBezTo>
                    <a:pt x="2552" y="16572"/>
                    <a:pt x="2472" y="16731"/>
                    <a:pt x="1232" y="19218"/>
                  </a:cubicBezTo>
                  <a:cubicBezTo>
                    <a:pt x="724" y="20237"/>
                    <a:pt x="286" y="21098"/>
                    <a:pt x="144" y="21362"/>
                  </a:cubicBezTo>
                  <a:cubicBezTo>
                    <a:pt x="135" y="21390"/>
                    <a:pt x="120" y="21420"/>
                    <a:pt x="93" y="21459"/>
                  </a:cubicBezTo>
                  <a:lnTo>
                    <a:pt x="82" y="21474"/>
                  </a:lnTo>
                  <a:lnTo>
                    <a:pt x="0" y="21595"/>
                  </a:lnTo>
                  <a:lnTo>
                    <a:pt x="125" y="21600"/>
                  </a:lnTo>
                  <a:lnTo>
                    <a:pt x="21414" y="21600"/>
                  </a:lnTo>
                  <a:cubicBezTo>
                    <a:pt x="21537" y="21589"/>
                    <a:pt x="21595" y="21573"/>
                    <a:pt x="21600" y="21549"/>
                  </a:cubicBezTo>
                  <a:lnTo>
                    <a:pt x="21544" y="21452"/>
                  </a:lnTo>
                  <a:cubicBezTo>
                    <a:pt x="21498" y="21370"/>
                    <a:pt x="21114" y="20585"/>
                    <a:pt x="20690" y="19709"/>
                  </a:cubicBezTo>
                  <a:cubicBezTo>
                    <a:pt x="20266" y="18832"/>
                    <a:pt x="19721" y="17725"/>
                    <a:pt x="19479" y="17249"/>
                  </a:cubicBezTo>
                  <a:cubicBezTo>
                    <a:pt x="19238" y="16773"/>
                    <a:pt x="18477" y="15252"/>
                    <a:pt x="17788" y="13869"/>
                  </a:cubicBezTo>
                  <a:cubicBezTo>
                    <a:pt x="16110" y="10502"/>
                    <a:pt x="16230" y="10741"/>
                    <a:pt x="14043" y="6381"/>
                  </a:cubicBezTo>
                  <a:cubicBezTo>
                    <a:pt x="12984" y="4269"/>
                    <a:pt x="11828" y="1971"/>
                    <a:pt x="11473" y="1272"/>
                  </a:cubicBezTo>
                  <a:lnTo>
                    <a:pt x="1082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704" name="DATA"/>
            <p:cNvSpPr txBox="1"/>
            <p:nvPr/>
          </p:nvSpPr>
          <p:spPr>
            <a:xfrm>
              <a:off x="2626880" y="4022606"/>
              <a:ext cx="1202235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/>
              </a:lvl1pPr>
            </a:lstStyle>
            <a:p>
              <a:r>
                <a:t>DATA</a:t>
              </a:r>
            </a:p>
          </p:txBody>
        </p:sp>
        <p:sp>
          <p:nvSpPr>
            <p:cNvPr id="705" name="SUPPLY"/>
            <p:cNvSpPr txBox="1"/>
            <p:nvPr/>
          </p:nvSpPr>
          <p:spPr>
            <a:xfrm>
              <a:off x="2334762" y="5673605"/>
              <a:ext cx="178647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>
                  <a:solidFill>
                    <a:srgbClr val="FFFFFF"/>
                  </a:solidFill>
                </a:defRPr>
              </a:lvl1pPr>
            </a:lstStyle>
            <a:p>
              <a:r>
                <a:t>SUPPLY</a:t>
              </a:r>
            </a:p>
          </p:txBody>
        </p:sp>
        <p:sp>
          <p:nvSpPr>
            <p:cNvPr id="706" name="CREATIVES"/>
            <p:cNvSpPr txBox="1"/>
            <p:nvPr/>
          </p:nvSpPr>
          <p:spPr>
            <a:xfrm>
              <a:off x="1963052" y="2384306"/>
              <a:ext cx="2529893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 b="1"/>
              </a:lvl1pPr>
            </a:lstStyle>
            <a:p>
              <a:r>
                <a:t>CREATIVES</a:t>
              </a:r>
            </a:p>
          </p:txBody>
        </p:sp>
      </p:grpSp>
      <p:sp>
        <p:nvSpPr>
          <p:cNvPr id="708" name="ESKIMI SOLUTIONS STACK"/>
          <p:cNvSpPr txBox="1"/>
          <p:nvPr/>
        </p:nvSpPr>
        <p:spPr>
          <a:xfrm>
            <a:off x="3564316" y="507691"/>
            <a:ext cx="912737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lang="en-US" dirty="0">
                <a:solidFill>
                  <a:srgbClr val="0D7D7A"/>
                </a:solidFill>
              </a:rPr>
              <a:t>CAUDI</a:t>
            </a:r>
            <a:r>
              <a:rPr dirty="0">
                <a:solidFill>
                  <a:srgbClr val="0D7D7A"/>
                </a:solidFill>
              </a:rPr>
              <a:t> SOLUTIONS STACK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578A2351-1B61-4124-B148-DC3D85B9C1B8}"/>
              </a:ext>
            </a:extLst>
          </p:cNvPr>
          <p:cNvSpPr/>
          <p:nvPr/>
        </p:nvSpPr>
        <p:spPr>
          <a:xfrm>
            <a:off x="7662702" y="1506404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291A36-7B77-410E-90A5-2489B5838B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triangle.png" descr="triang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793" y="1748102"/>
            <a:ext cx="6458744" cy="679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lnTo>
                  <a:pt x="10694" y="192"/>
                </a:lnTo>
                <a:cubicBezTo>
                  <a:pt x="10451" y="648"/>
                  <a:pt x="5423" y="10736"/>
                  <a:pt x="5423" y="10767"/>
                </a:cubicBezTo>
                <a:cubicBezTo>
                  <a:pt x="5423" y="10786"/>
                  <a:pt x="5373" y="10867"/>
                  <a:pt x="5312" y="10948"/>
                </a:cubicBezTo>
                <a:cubicBezTo>
                  <a:pt x="5181" y="11119"/>
                  <a:pt x="77" y="21321"/>
                  <a:pt x="0" y="21562"/>
                </a:cubicBezTo>
                <a:cubicBezTo>
                  <a:pt x="6" y="21568"/>
                  <a:pt x="16" y="21573"/>
                  <a:pt x="28" y="21579"/>
                </a:cubicBezTo>
                <a:cubicBezTo>
                  <a:pt x="127" y="21590"/>
                  <a:pt x="4916" y="21600"/>
                  <a:pt x="10796" y="21600"/>
                </a:cubicBezTo>
                <a:cubicBezTo>
                  <a:pt x="17710" y="21600"/>
                  <a:pt x="21600" y="21582"/>
                  <a:pt x="21600" y="21548"/>
                </a:cubicBezTo>
                <a:cubicBezTo>
                  <a:pt x="21600" y="21407"/>
                  <a:pt x="16455" y="11059"/>
                  <a:pt x="16306" y="10901"/>
                </a:cubicBezTo>
                <a:cubicBezTo>
                  <a:pt x="16262" y="10854"/>
                  <a:pt x="16226" y="10799"/>
                  <a:pt x="16226" y="10780"/>
                </a:cubicBezTo>
                <a:cubicBezTo>
                  <a:pt x="16226" y="10751"/>
                  <a:pt x="11779" y="1891"/>
                  <a:pt x="11032" y="434"/>
                </a:cubicBezTo>
                <a:lnTo>
                  <a:pt x="10832" y="43"/>
                </a:lnTo>
                <a:cubicBezTo>
                  <a:pt x="10814" y="18"/>
                  <a:pt x="10802" y="3"/>
                  <a:pt x="10796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712" name="DATA"/>
          <p:cNvSpPr txBox="1"/>
          <p:nvPr/>
        </p:nvSpPr>
        <p:spPr>
          <a:xfrm>
            <a:off x="3318048" y="5782733"/>
            <a:ext cx="12022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FFFFFF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713" name="SUPPLY"/>
          <p:cNvSpPr txBox="1"/>
          <p:nvPr/>
        </p:nvSpPr>
        <p:spPr>
          <a:xfrm>
            <a:off x="3031374" y="7427383"/>
            <a:ext cx="17864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SUPPLY</a:t>
            </a:r>
          </a:p>
        </p:txBody>
      </p:sp>
      <p:sp>
        <p:nvSpPr>
          <p:cNvPr id="714" name="CREATIVES"/>
          <p:cNvSpPr txBox="1"/>
          <p:nvPr/>
        </p:nvSpPr>
        <p:spPr>
          <a:xfrm>
            <a:off x="2659663" y="4138083"/>
            <a:ext cx="25298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CREATIVES</a:t>
            </a:r>
          </a:p>
        </p:txBody>
      </p:sp>
      <p:grpSp>
        <p:nvGrpSpPr>
          <p:cNvPr id="717" name="LOCATON"/>
          <p:cNvGrpSpPr/>
          <p:nvPr/>
        </p:nvGrpSpPr>
        <p:grpSpPr>
          <a:xfrm>
            <a:off x="7757450" y="2823842"/>
            <a:ext cx="3078388" cy="716361"/>
            <a:chOff x="0" y="0"/>
            <a:chExt cx="3078386" cy="716360"/>
          </a:xfrm>
        </p:grpSpPr>
        <p:sp>
          <p:nvSpPr>
            <p:cNvPr id="715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F08E2E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16" name="LOCATON"/>
            <p:cNvSpPr txBox="1"/>
            <p:nvPr/>
          </p:nvSpPr>
          <p:spPr>
            <a:xfrm>
              <a:off x="104907" y="162031"/>
              <a:ext cx="2868573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LOCATON</a:t>
              </a:r>
            </a:p>
          </p:txBody>
        </p:sp>
      </p:grpSp>
      <p:grpSp>
        <p:nvGrpSpPr>
          <p:cNvPr id="720" name="DATA CONSUMPTION"/>
          <p:cNvGrpSpPr/>
          <p:nvPr/>
        </p:nvGrpSpPr>
        <p:grpSpPr>
          <a:xfrm>
            <a:off x="11443848" y="2822564"/>
            <a:ext cx="3652269" cy="716361"/>
            <a:chOff x="0" y="0"/>
            <a:chExt cx="3652268" cy="716360"/>
          </a:xfrm>
        </p:grpSpPr>
        <p:sp>
          <p:nvSpPr>
            <p:cNvPr id="718" name="Rounded Rectangle"/>
            <p:cNvSpPr/>
            <p:nvPr/>
          </p:nvSpPr>
          <p:spPr>
            <a:xfrm>
              <a:off x="0" y="0"/>
              <a:ext cx="3652269" cy="716361"/>
            </a:xfrm>
            <a:prstGeom prst="roundRect">
              <a:avLst>
                <a:gd name="adj" fmla="val 50000"/>
              </a:avLst>
            </a:prstGeom>
            <a:solidFill>
              <a:srgbClr val="E96358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19" name="DATA CONSUMPTION"/>
            <p:cNvSpPr txBox="1"/>
            <p:nvPr/>
          </p:nvSpPr>
          <p:spPr>
            <a:xfrm>
              <a:off x="104906" y="162031"/>
              <a:ext cx="3442456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DATA CONSUMPTION</a:t>
              </a:r>
            </a:p>
          </p:txBody>
        </p:sp>
      </p:grpSp>
      <p:grpSp>
        <p:nvGrpSpPr>
          <p:cNvPr id="723" name="LOCATION TAGS"/>
          <p:cNvGrpSpPr/>
          <p:nvPr/>
        </p:nvGrpSpPr>
        <p:grpSpPr>
          <a:xfrm>
            <a:off x="8313360" y="3811287"/>
            <a:ext cx="3078389" cy="716361"/>
            <a:chOff x="0" y="0"/>
            <a:chExt cx="3078388" cy="716360"/>
          </a:xfrm>
        </p:grpSpPr>
        <p:sp>
          <p:nvSpPr>
            <p:cNvPr id="721" name="Rounded Rectangle"/>
            <p:cNvSpPr/>
            <p:nvPr/>
          </p:nvSpPr>
          <p:spPr>
            <a:xfrm>
              <a:off x="0" y="0"/>
              <a:ext cx="3078389" cy="716361"/>
            </a:xfrm>
            <a:prstGeom prst="roundRect">
              <a:avLst>
                <a:gd name="adj" fmla="val 50000"/>
              </a:avLst>
            </a:prstGeom>
            <a:solidFill>
              <a:srgbClr val="AE4458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22" name="LOCATION TAGS"/>
            <p:cNvSpPr txBox="1"/>
            <p:nvPr/>
          </p:nvSpPr>
          <p:spPr>
            <a:xfrm>
              <a:off x="104906" y="162031"/>
              <a:ext cx="2868576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LOCATION TAGS</a:t>
              </a:r>
            </a:p>
          </p:txBody>
        </p:sp>
      </p:grpSp>
      <p:grpSp>
        <p:nvGrpSpPr>
          <p:cNvPr id="726" name="TRAVEL STATUS"/>
          <p:cNvGrpSpPr/>
          <p:nvPr/>
        </p:nvGrpSpPr>
        <p:grpSpPr>
          <a:xfrm>
            <a:off x="11964548" y="3810009"/>
            <a:ext cx="3078388" cy="716361"/>
            <a:chOff x="0" y="0"/>
            <a:chExt cx="3078386" cy="716360"/>
          </a:xfrm>
        </p:grpSpPr>
        <p:sp>
          <p:nvSpPr>
            <p:cNvPr id="724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C54C6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25" name="TRAVEL STATUS"/>
            <p:cNvSpPr txBox="1"/>
            <p:nvPr/>
          </p:nvSpPr>
          <p:spPr>
            <a:xfrm>
              <a:off x="104907" y="162031"/>
              <a:ext cx="2868573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TRAVEL STATUS</a:t>
              </a:r>
            </a:p>
          </p:txBody>
        </p:sp>
      </p:grpSp>
      <p:grpSp>
        <p:nvGrpSpPr>
          <p:cNvPr id="729" name="TELECOM DATA"/>
          <p:cNvGrpSpPr/>
          <p:nvPr/>
        </p:nvGrpSpPr>
        <p:grpSpPr>
          <a:xfrm>
            <a:off x="12472548" y="4789553"/>
            <a:ext cx="3078388" cy="716361"/>
            <a:chOff x="0" y="0"/>
            <a:chExt cx="3078386" cy="716360"/>
          </a:xfrm>
        </p:grpSpPr>
        <p:sp>
          <p:nvSpPr>
            <p:cNvPr id="727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843C7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28" name="TELECOM DATA"/>
            <p:cNvSpPr txBox="1"/>
            <p:nvPr/>
          </p:nvSpPr>
          <p:spPr>
            <a:xfrm>
              <a:off x="104907" y="162031"/>
              <a:ext cx="2868573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TELECOM DATA</a:t>
              </a:r>
            </a:p>
          </p:txBody>
        </p:sp>
      </p:grpSp>
      <p:grpSp>
        <p:nvGrpSpPr>
          <p:cNvPr id="732" name="LEARNING TAGS"/>
          <p:cNvGrpSpPr/>
          <p:nvPr/>
        </p:nvGrpSpPr>
        <p:grpSpPr>
          <a:xfrm>
            <a:off x="8744494" y="4802253"/>
            <a:ext cx="3078389" cy="716361"/>
            <a:chOff x="0" y="0"/>
            <a:chExt cx="3078388" cy="716360"/>
          </a:xfrm>
        </p:grpSpPr>
        <p:sp>
          <p:nvSpPr>
            <p:cNvPr id="730" name="Rounded Rectangle"/>
            <p:cNvSpPr/>
            <p:nvPr/>
          </p:nvSpPr>
          <p:spPr>
            <a:xfrm>
              <a:off x="0" y="0"/>
              <a:ext cx="3078389" cy="716361"/>
            </a:xfrm>
            <a:prstGeom prst="roundRect">
              <a:avLst>
                <a:gd name="adj" fmla="val 50000"/>
              </a:avLst>
            </a:prstGeom>
            <a:solidFill>
              <a:srgbClr val="8D386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31" name="LEARNING TAGS"/>
            <p:cNvSpPr txBox="1"/>
            <p:nvPr/>
          </p:nvSpPr>
          <p:spPr>
            <a:xfrm>
              <a:off x="104906" y="162031"/>
              <a:ext cx="2868576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LEARNING TAGS</a:t>
              </a:r>
            </a:p>
          </p:txBody>
        </p:sp>
      </p:grpSp>
      <p:grpSp>
        <p:nvGrpSpPr>
          <p:cNvPr id="735" name="BROWSING BEHAVIOUR"/>
          <p:cNvGrpSpPr/>
          <p:nvPr/>
        </p:nvGrpSpPr>
        <p:grpSpPr>
          <a:xfrm>
            <a:off x="8227366" y="5780518"/>
            <a:ext cx="4103517" cy="716361"/>
            <a:chOff x="0" y="0"/>
            <a:chExt cx="4103516" cy="716360"/>
          </a:xfrm>
        </p:grpSpPr>
        <p:sp>
          <p:nvSpPr>
            <p:cNvPr id="733" name="Rounded Rectangle"/>
            <p:cNvSpPr/>
            <p:nvPr/>
          </p:nvSpPr>
          <p:spPr>
            <a:xfrm>
              <a:off x="0" y="0"/>
              <a:ext cx="4103517" cy="716361"/>
            </a:xfrm>
            <a:prstGeom prst="roundRect">
              <a:avLst>
                <a:gd name="adj" fmla="val 50000"/>
              </a:avLst>
            </a:prstGeom>
            <a:solidFill>
              <a:srgbClr val="72346C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34" name="BROWSING BEHAVIOUR"/>
            <p:cNvSpPr txBox="1"/>
            <p:nvPr/>
          </p:nvSpPr>
          <p:spPr>
            <a:xfrm>
              <a:off x="104907" y="162031"/>
              <a:ext cx="3893702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BROWSING BEHAVIOUR</a:t>
              </a:r>
            </a:p>
          </p:txBody>
        </p:sp>
      </p:grpSp>
      <p:grpSp>
        <p:nvGrpSpPr>
          <p:cNvPr id="738" name="FIRST PARTY DATA"/>
          <p:cNvGrpSpPr/>
          <p:nvPr/>
        </p:nvGrpSpPr>
        <p:grpSpPr>
          <a:xfrm>
            <a:off x="7721338" y="6755263"/>
            <a:ext cx="3355010" cy="716361"/>
            <a:chOff x="0" y="0"/>
            <a:chExt cx="3355009" cy="716360"/>
          </a:xfrm>
        </p:grpSpPr>
        <p:sp>
          <p:nvSpPr>
            <p:cNvPr id="736" name="Rounded Rectangle"/>
            <p:cNvSpPr/>
            <p:nvPr/>
          </p:nvSpPr>
          <p:spPr>
            <a:xfrm>
              <a:off x="0" y="0"/>
              <a:ext cx="3355010" cy="716361"/>
            </a:xfrm>
            <a:prstGeom prst="roundRect">
              <a:avLst>
                <a:gd name="adj" fmla="val 50000"/>
              </a:avLst>
            </a:prstGeom>
            <a:solidFill>
              <a:srgbClr val="0D68BD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37" name="FIRST PARTY DATA"/>
            <p:cNvSpPr txBox="1"/>
            <p:nvPr/>
          </p:nvSpPr>
          <p:spPr>
            <a:xfrm>
              <a:off x="104906" y="162031"/>
              <a:ext cx="3145197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FIRST PARTY DATA</a:t>
              </a:r>
            </a:p>
          </p:txBody>
        </p:sp>
      </p:grpSp>
      <p:grpSp>
        <p:nvGrpSpPr>
          <p:cNvPr id="741" name="DEVICES"/>
          <p:cNvGrpSpPr/>
          <p:nvPr/>
        </p:nvGrpSpPr>
        <p:grpSpPr>
          <a:xfrm>
            <a:off x="12911008" y="5756397"/>
            <a:ext cx="2064149" cy="716361"/>
            <a:chOff x="0" y="0"/>
            <a:chExt cx="2064148" cy="716360"/>
          </a:xfrm>
        </p:grpSpPr>
        <p:sp>
          <p:nvSpPr>
            <p:cNvPr id="739" name="Rounded Rectangle"/>
            <p:cNvSpPr/>
            <p:nvPr/>
          </p:nvSpPr>
          <p:spPr>
            <a:xfrm>
              <a:off x="0" y="0"/>
              <a:ext cx="2064149" cy="716361"/>
            </a:xfrm>
            <a:prstGeom prst="roundRect">
              <a:avLst>
                <a:gd name="adj" fmla="val 50000"/>
              </a:avLst>
            </a:prstGeom>
            <a:solidFill>
              <a:srgbClr val="584B9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40" name="DEVICES"/>
            <p:cNvSpPr txBox="1"/>
            <p:nvPr/>
          </p:nvSpPr>
          <p:spPr>
            <a:xfrm>
              <a:off x="104906" y="162031"/>
              <a:ext cx="1854336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DEVICES</a:t>
              </a:r>
            </a:p>
          </p:txBody>
        </p:sp>
      </p:grpSp>
      <p:grpSp>
        <p:nvGrpSpPr>
          <p:cNvPr id="744" name="EXTERNAL DATA"/>
          <p:cNvGrpSpPr/>
          <p:nvPr/>
        </p:nvGrpSpPr>
        <p:grpSpPr>
          <a:xfrm>
            <a:off x="11649813" y="6753985"/>
            <a:ext cx="3078388" cy="716361"/>
            <a:chOff x="0" y="0"/>
            <a:chExt cx="3078386" cy="716360"/>
          </a:xfrm>
        </p:grpSpPr>
        <p:sp>
          <p:nvSpPr>
            <p:cNvPr id="742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184B7E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43" name="EXTERNAL DATA"/>
            <p:cNvSpPr txBox="1"/>
            <p:nvPr/>
          </p:nvSpPr>
          <p:spPr>
            <a:xfrm>
              <a:off x="104907" y="162031"/>
              <a:ext cx="2868573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EXTERNAL DATA</a:t>
              </a:r>
            </a:p>
          </p:txBody>
        </p:sp>
      </p:grpSp>
      <p:sp>
        <p:nvSpPr>
          <p:cNvPr id="745" name="ESKIMI SOLUTIONS STACK"/>
          <p:cNvSpPr txBox="1"/>
          <p:nvPr/>
        </p:nvSpPr>
        <p:spPr>
          <a:xfrm>
            <a:off x="3564316" y="368266"/>
            <a:ext cx="912737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lang="en-US" dirty="0">
                <a:solidFill>
                  <a:srgbClr val="0D7D7A"/>
                </a:solidFill>
              </a:rPr>
              <a:t>CAUDI</a:t>
            </a:r>
            <a:r>
              <a:rPr dirty="0">
                <a:solidFill>
                  <a:srgbClr val="0D7D7A"/>
                </a:solidFill>
              </a:rPr>
              <a:t> SOLUTIONS STACK</a:t>
            </a:r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08197A36-B88C-47AD-AA38-2385F8F28C2A}"/>
              </a:ext>
            </a:extLst>
          </p:cNvPr>
          <p:cNvSpPr/>
          <p:nvPr/>
        </p:nvSpPr>
        <p:spPr>
          <a:xfrm>
            <a:off x="7662702" y="1506404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D1099A-9C0D-482F-AA43-525F9BBA42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roup"/>
          <p:cNvGrpSpPr/>
          <p:nvPr/>
        </p:nvGrpSpPr>
        <p:grpSpPr>
          <a:xfrm>
            <a:off x="8195209" y="4763685"/>
            <a:ext cx="1693202" cy="3357202"/>
            <a:chOff x="0" y="0"/>
            <a:chExt cx="1693201" cy="3357200"/>
          </a:xfrm>
        </p:grpSpPr>
        <p:pic>
          <p:nvPicPr>
            <p:cNvPr id="748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93202" cy="3357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9" name="Screen Shot 2018-08-08 at 11.49.00.png" descr="Screen Shot 2018-08-08 at 11.49.0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18" y="616527"/>
              <a:ext cx="1458108" cy="1204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51" name="Screen Shot 2018-10-17 at 13.33.42.png" descr="Screen Shot 2018-10-17 at 13.33.4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926" y="5158526"/>
            <a:ext cx="1592892" cy="2410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Group" descr="Grou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037" y="4762625"/>
            <a:ext cx="1844670" cy="3249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age" descr="Imag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57650" y="4762625"/>
            <a:ext cx="1645847" cy="3249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92347">
            <a:off x="12320527" y="6702548"/>
            <a:ext cx="1933003" cy="1933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triangle.png" descr="triangl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377" y="1425211"/>
            <a:ext cx="6597651" cy="6965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9" y="0"/>
                </a:moveTo>
                <a:lnTo>
                  <a:pt x="10628" y="340"/>
                </a:lnTo>
                <a:cubicBezTo>
                  <a:pt x="10456" y="663"/>
                  <a:pt x="6390" y="8765"/>
                  <a:pt x="3806" y="13934"/>
                </a:cubicBezTo>
                <a:cubicBezTo>
                  <a:pt x="3134" y="15277"/>
                  <a:pt x="2437" y="16671"/>
                  <a:pt x="2256" y="17032"/>
                </a:cubicBezTo>
                <a:cubicBezTo>
                  <a:pt x="1225" y="19082"/>
                  <a:pt x="0" y="21548"/>
                  <a:pt x="0" y="21572"/>
                </a:cubicBezTo>
                <a:cubicBezTo>
                  <a:pt x="0" y="21587"/>
                  <a:pt x="4860" y="21600"/>
                  <a:pt x="10800" y="21600"/>
                </a:cubicBezTo>
                <a:lnTo>
                  <a:pt x="21600" y="21600"/>
                </a:lnTo>
                <a:lnTo>
                  <a:pt x="21561" y="21482"/>
                </a:lnTo>
                <a:cubicBezTo>
                  <a:pt x="21517" y="21349"/>
                  <a:pt x="20801" y="19869"/>
                  <a:pt x="20056" y="18371"/>
                </a:cubicBezTo>
                <a:cubicBezTo>
                  <a:pt x="19163" y="16576"/>
                  <a:pt x="19073" y="16396"/>
                  <a:pt x="18105" y="14460"/>
                </a:cubicBezTo>
                <a:cubicBezTo>
                  <a:pt x="16972" y="12194"/>
                  <a:pt x="13436" y="5184"/>
                  <a:pt x="11155" y="681"/>
                </a:cubicBezTo>
                <a:lnTo>
                  <a:pt x="10809" y="0"/>
                </a:lnTo>
                <a:close/>
              </a:path>
            </a:pathLst>
          </a:cu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756" name="DATA"/>
          <p:cNvSpPr txBox="1"/>
          <p:nvPr/>
        </p:nvSpPr>
        <p:spPr>
          <a:xfrm>
            <a:off x="3502434" y="5524203"/>
            <a:ext cx="120223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DATA</a:t>
            </a:r>
          </a:p>
        </p:txBody>
      </p:sp>
      <p:sp>
        <p:nvSpPr>
          <p:cNvPr id="757" name="SUPPLY"/>
          <p:cNvSpPr txBox="1"/>
          <p:nvPr/>
        </p:nvSpPr>
        <p:spPr>
          <a:xfrm>
            <a:off x="3210315" y="7175203"/>
            <a:ext cx="17864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/>
            </a:lvl1pPr>
          </a:lstStyle>
          <a:p>
            <a:r>
              <a:t>SUPPLY</a:t>
            </a:r>
          </a:p>
        </p:txBody>
      </p:sp>
      <p:sp>
        <p:nvSpPr>
          <p:cNvPr id="758" name="CREATIVES"/>
          <p:cNvSpPr txBox="1"/>
          <p:nvPr/>
        </p:nvSpPr>
        <p:spPr>
          <a:xfrm>
            <a:off x="2835256" y="3873203"/>
            <a:ext cx="25298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FFFFFF"/>
                </a:solidFill>
              </a:defRPr>
            </a:lvl1pPr>
          </a:lstStyle>
          <a:p>
            <a:r>
              <a:t>CREATIVES</a:t>
            </a:r>
          </a:p>
        </p:txBody>
      </p:sp>
      <p:grpSp>
        <p:nvGrpSpPr>
          <p:cNvPr id="761" name="DYNAMIC ADS"/>
          <p:cNvGrpSpPr/>
          <p:nvPr/>
        </p:nvGrpSpPr>
        <p:grpSpPr>
          <a:xfrm>
            <a:off x="6048897" y="2676317"/>
            <a:ext cx="3078387" cy="716361"/>
            <a:chOff x="0" y="0"/>
            <a:chExt cx="3078386" cy="716360"/>
          </a:xfrm>
        </p:grpSpPr>
        <p:sp>
          <p:nvSpPr>
            <p:cNvPr id="759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B14157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0" name="DYNAMIC ADS"/>
            <p:cNvSpPr txBox="1"/>
            <p:nvPr/>
          </p:nvSpPr>
          <p:spPr>
            <a:xfrm>
              <a:off x="104907" y="162031"/>
              <a:ext cx="2868573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DYNAMIC ADS</a:t>
              </a:r>
            </a:p>
          </p:txBody>
        </p:sp>
      </p:grpSp>
      <p:grpSp>
        <p:nvGrpSpPr>
          <p:cNvPr id="764" name="DMP LINK"/>
          <p:cNvGrpSpPr/>
          <p:nvPr/>
        </p:nvGrpSpPr>
        <p:grpSpPr>
          <a:xfrm>
            <a:off x="9449514" y="2676317"/>
            <a:ext cx="3078388" cy="716361"/>
            <a:chOff x="0" y="0"/>
            <a:chExt cx="3078386" cy="716360"/>
          </a:xfrm>
        </p:grpSpPr>
        <p:sp>
          <p:nvSpPr>
            <p:cNvPr id="762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E96358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3" name="DMP LINK"/>
            <p:cNvSpPr txBox="1"/>
            <p:nvPr/>
          </p:nvSpPr>
          <p:spPr>
            <a:xfrm>
              <a:off x="104907" y="162031"/>
              <a:ext cx="2868573" cy="39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DMP LINK</a:t>
              </a:r>
            </a:p>
          </p:txBody>
        </p:sp>
      </p:grpSp>
      <p:grpSp>
        <p:nvGrpSpPr>
          <p:cNvPr id="767" name="CLICK TO ACTION"/>
          <p:cNvGrpSpPr/>
          <p:nvPr/>
        </p:nvGrpSpPr>
        <p:grpSpPr>
          <a:xfrm>
            <a:off x="12731599" y="2631847"/>
            <a:ext cx="3078388" cy="716361"/>
            <a:chOff x="0" y="0"/>
            <a:chExt cx="3078386" cy="716360"/>
          </a:xfrm>
        </p:grpSpPr>
        <p:sp>
          <p:nvSpPr>
            <p:cNvPr id="765" name="Rounded Rectangle"/>
            <p:cNvSpPr/>
            <p:nvPr/>
          </p:nvSpPr>
          <p:spPr>
            <a:xfrm>
              <a:off x="0" y="0"/>
              <a:ext cx="3078387" cy="716361"/>
            </a:xfrm>
            <a:prstGeom prst="roundRect">
              <a:avLst>
                <a:gd name="adj" fmla="val 50000"/>
              </a:avLst>
            </a:prstGeom>
            <a:solidFill>
              <a:srgbClr val="0D68BD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1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6" name="CLICK TO ACTION"/>
            <p:cNvSpPr txBox="1"/>
            <p:nvPr/>
          </p:nvSpPr>
          <p:spPr>
            <a:xfrm>
              <a:off x="104907" y="164952"/>
              <a:ext cx="2868573" cy="38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1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CLICK TO ACTION</a:t>
              </a:r>
            </a:p>
          </p:txBody>
        </p:sp>
      </p:grpSp>
      <p:grpSp>
        <p:nvGrpSpPr>
          <p:cNvPr id="770" name="40+ EXCHANGES"/>
          <p:cNvGrpSpPr/>
          <p:nvPr/>
        </p:nvGrpSpPr>
        <p:grpSpPr>
          <a:xfrm>
            <a:off x="7650230" y="3697235"/>
            <a:ext cx="3078389" cy="716362"/>
            <a:chOff x="0" y="0"/>
            <a:chExt cx="3078388" cy="716361"/>
          </a:xfrm>
        </p:grpSpPr>
        <p:sp>
          <p:nvSpPr>
            <p:cNvPr id="768" name="Rounded Rectangle"/>
            <p:cNvSpPr/>
            <p:nvPr/>
          </p:nvSpPr>
          <p:spPr>
            <a:xfrm>
              <a:off x="0" y="0"/>
              <a:ext cx="3078389" cy="716362"/>
            </a:xfrm>
            <a:prstGeom prst="roundRect">
              <a:avLst>
                <a:gd name="adj" fmla="val 50000"/>
              </a:avLst>
            </a:prstGeom>
            <a:solidFill>
              <a:srgbClr val="584B9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69" name="40+ EXCHANGES"/>
            <p:cNvSpPr txBox="1"/>
            <p:nvPr/>
          </p:nvSpPr>
          <p:spPr>
            <a:xfrm>
              <a:off x="104906" y="162031"/>
              <a:ext cx="2868576" cy="392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40+ EXCHANGES</a:t>
              </a:r>
            </a:p>
          </p:txBody>
        </p:sp>
      </p:grpSp>
      <p:grpSp>
        <p:nvGrpSpPr>
          <p:cNvPr id="773" name="CUSTOM ADS"/>
          <p:cNvGrpSpPr/>
          <p:nvPr/>
        </p:nvGrpSpPr>
        <p:grpSpPr>
          <a:xfrm>
            <a:off x="11026361" y="3697235"/>
            <a:ext cx="3078389" cy="716362"/>
            <a:chOff x="0" y="0"/>
            <a:chExt cx="3078388" cy="716361"/>
          </a:xfrm>
        </p:grpSpPr>
        <p:sp>
          <p:nvSpPr>
            <p:cNvPr id="771" name="Rounded Rectangle"/>
            <p:cNvSpPr/>
            <p:nvPr/>
          </p:nvSpPr>
          <p:spPr>
            <a:xfrm>
              <a:off x="0" y="0"/>
              <a:ext cx="3078389" cy="716362"/>
            </a:xfrm>
            <a:prstGeom prst="roundRect">
              <a:avLst>
                <a:gd name="adj" fmla="val 50000"/>
              </a:avLst>
            </a:prstGeom>
            <a:solidFill>
              <a:srgbClr val="8D386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72" name="CUSTOM ADS"/>
            <p:cNvSpPr txBox="1"/>
            <p:nvPr/>
          </p:nvSpPr>
          <p:spPr>
            <a:xfrm>
              <a:off x="104906" y="162031"/>
              <a:ext cx="2868576" cy="392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lnSpc>
                  <a:spcPts val="2200"/>
                </a:lnSpc>
                <a:defRPr sz="23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r>
                <a:t>CUSTOM ADS</a:t>
              </a:r>
            </a:p>
          </p:txBody>
        </p:sp>
      </p:grpSp>
      <p:sp>
        <p:nvSpPr>
          <p:cNvPr id="774" name="ESKIMI SOLUTIONS STACK"/>
          <p:cNvSpPr txBox="1"/>
          <p:nvPr/>
        </p:nvSpPr>
        <p:spPr>
          <a:xfrm>
            <a:off x="3750955" y="387429"/>
            <a:ext cx="912737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lang="en-US" dirty="0">
                <a:solidFill>
                  <a:srgbClr val="0D7D7A"/>
                </a:solidFill>
              </a:rPr>
              <a:t>CAUDI</a:t>
            </a:r>
            <a:r>
              <a:rPr dirty="0">
                <a:solidFill>
                  <a:srgbClr val="0D7D7A"/>
                </a:solidFill>
              </a:rPr>
              <a:t> SOLUTIONS STACK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C23D57E7-8392-4136-8F1A-E2224CCF81EB}"/>
              </a:ext>
            </a:extLst>
          </p:cNvPr>
          <p:cNvSpPr/>
          <p:nvPr/>
        </p:nvSpPr>
        <p:spPr>
          <a:xfrm>
            <a:off x="7662702" y="1506404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25C9C9-9B23-4D85-A4F7-9CDC48A175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DSP platform with the network of top local publishers and +200 other local and international sites and apps visited by locals."/>
          <p:cNvSpPr txBox="1"/>
          <p:nvPr/>
        </p:nvSpPr>
        <p:spPr>
          <a:xfrm>
            <a:off x="1025965" y="7546038"/>
            <a:ext cx="499194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DSP platform </a:t>
            </a:r>
            <a:r>
              <a:rPr b="0"/>
              <a:t>with the network of top local publishers and +200 other local and international sites and apps visited by locals.</a:t>
            </a:r>
          </a:p>
        </p:txBody>
      </p:sp>
      <p:sp>
        <p:nvSpPr>
          <p:cNvPr id="778" name="PMP platform for exclusive deals and placements on top publishers through private marketplace."/>
          <p:cNvSpPr txBox="1"/>
          <p:nvPr/>
        </p:nvSpPr>
        <p:spPr>
          <a:xfrm>
            <a:off x="6372065" y="7698438"/>
            <a:ext cx="490290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PMP platform </a:t>
            </a:r>
            <a:r>
              <a:rPr b="0"/>
              <a:t>for exclusive deals and placements on top publishers through private marketplace.</a:t>
            </a:r>
          </a:p>
        </p:txBody>
      </p:sp>
      <p:sp>
        <p:nvSpPr>
          <p:cNvPr id="779" name="SINGLE-VIEW platform to run Facebook, Youtube, GDN, Google Search campaigns from one single place."/>
          <p:cNvSpPr txBox="1"/>
          <p:nvPr/>
        </p:nvSpPr>
        <p:spPr>
          <a:xfrm>
            <a:off x="11124736" y="7546038"/>
            <a:ext cx="468042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rPr dirty="0"/>
              <a:t>SINGLE-VIEW platform </a:t>
            </a:r>
            <a:r>
              <a:rPr b="0" dirty="0"/>
              <a:t>to run Facebook, </a:t>
            </a:r>
            <a:r>
              <a:rPr b="0" dirty="0" err="1"/>
              <a:t>Youtube</a:t>
            </a:r>
            <a:r>
              <a:rPr b="0" dirty="0"/>
              <a:t>, GDN, Google Search campaigns from one single place.</a:t>
            </a:r>
          </a:p>
        </p:txBody>
      </p:sp>
      <p:sp>
        <p:nvSpPr>
          <p:cNvPr id="780" name="REPORTING DASHBOARD allows to monitor real time performance of the campaigns on DSP, PMP and Single-view platforms and get comparative data and insights."/>
          <p:cNvSpPr txBox="1"/>
          <p:nvPr/>
        </p:nvSpPr>
        <p:spPr>
          <a:xfrm>
            <a:off x="755837" y="1409506"/>
            <a:ext cx="440514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REPORTING DASHBOARD</a:t>
            </a:r>
            <a:r>
              <a:rPr b="0"/>
              <a:t> allows to monitor real time performance of the campaigns on DSP, PMP and Single-view platforms and get comparative data and insights. </a:t>
            </a:r>
          </a:p>
        </p:txBody>
      </p:sp>
      <p:sp>
        <p:nvSpPr>
          <p:cNvPr id="781" name="Mini DMP is the platform for storing and profiling brand audience data based on demographics, location, interests, behaviour patterns."/>
          <p:cNvSpPr txBox="1"/>
          <p:nvPr/>
        </p:nvSpPr>
        <p:spPr>
          <a:xfrm>
            <a:off x="637303" y="5320108"/>
            <a:ext cx="440514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Mini DMP</a:t>
            </a:r>
            <a:r>
              <a:rPr b="0"/>
              <a:t> is the platform for storing and profiling brand audience data based on demographics, location, interests, behaviour patterns.</a:t>
            </a:r>
          </a:p>
        </p:txBody>
      </p:sp>
      <p:sp>
        <p:nvSpPr>
          <p:cNvPr id="782" name="TELCOS MARKET DASHBOARD is real time visualised data on the telcos market trends like market share by operator, data usage and multi-SIM users, migrations, 2G/3G/4G usage, etc."/>
          <p:cNvSpPr txBox="1"/>
          <p:nvPr/>
        </p:nvSpPr>
        <p:spPr>
          <a:xfrm>
            <a:off x="682373" y="3212407"/>
            <a:ext cx="455207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TELCOS MARKET DASHBOARD</a:t>
            </a:r>
            <a:r>
              <a:rPr b="0"/>
              <a:t> is real time visualised data on the telcos market trends like market share by operator, data usage and multi-SIM users, migrations, 2G/3G/4G usage, etc.</a:t>
            </a:r>
          </a:p>
        </p:txBody>
      </p:sp>
      <p:sp>
        <p:nvSpPr>
          <p:cNvPr id="783" name="ALL DISPLAY TYPES are available from static, native ads to video and rich media solutions."/>
          <p:cNvSpPr txBox="1"/>
          <p:nvPr/>
        </p:nvSpPr>
        <p:spPr>
          <a:xfrm>
            <a:off x="11335187" y="1441255"/>
            <a:ext cx="453625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ALL DISPLAY TYPES</a:t>
            </a:r>
            <a:r>
              <a:rPr b="0"/>
              <a:t> are available from static, native ads to video and rich media solutions. </a:t>
            </a:r>
          </a:p>
        </p:txBody>
      </p:sp>
      <p:sp>
        <p:nvSpPr>
          <p:cNvPr id="784" name="HTML5 DEVELOPMENT is provided by Eskimi experienced dev team to implement animated and interactive ads based on any creative idea."/>
          <p:cNvSpPr txBox="1"/>
          <p:nvPr/>
        </p:nvSpPr>
        <p:spPr>
          <a:xfrm>
            <a:off x="11320652" y="3837882"/>
            <a:ext cx="425472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1"/>
            </a:pPr>
            <a:r>
              <a:t>HTML5 DEVELOPMENT</a:t>
            </a:r>
            <a:r>
              <a:rPr b="0"/>
              <a:t> is provided by Eskimi experienced dev team to implement animated and interactive ads based on any creative idea.</a:t>
            </a:r>
          </a:p>
        </p:txBody>
      </p:sp>
      <p:grpSp>
        <p:nvGrpSpPr>
          <p:cNvPr id="792" name="Group"/>
          <p:cNvGrpSpPr/>
          <p:nvPr/>
        </p:nvGrpSpPr>
        <p:grpSpPr>
          <a:xfrm>
            <a:off x="5880312" y="1166876"/>
            <a:ext cx="5087938" cy="5339955"/>
            <a:chOff x="0" y="0"/>
            <a:chExt cx="5087937" cy="5339953"/>
          </a:xfrm>
        </p:grpSpPr>
        <p:grpSp>
          <p:nvGrpSpPr>
            <p:cNvPr id="788" name="Group"/>
            <p:cNvGrpSpPr/>
            <p:nvPr/>
          </p:nvGrpSpPr>
          <p:grpSpPr>
            <a:xfrm>
              <a:off x="0" y="0"/>
              <a:ext cx="5087938" cy="5339954"/>
              <a:chOff x="0" y="0"/>
              <a:chExt cx="5087937" cy="5339953"/>
            </a:xfrm>
          </p:grpSpPr>
          <p:pic>
            <p:nvPicPr>
              <p:cNvPr id="785" name="triangle.png" descr="triangle.png"/>
              <p:cNvPicPr>
                <a:picLocks noChangeAspect="1"/>
              </p:cNvPicPr>
              <p:nvPr/>
            </p:nvPicPr>
            <p:blipFill>
              <a:blip r:embed="rId2" cstate="email">
                <a:alphaModFix amt="85862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5087938" cy="5339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7" y="0"/>
                    </a:moveTo>
                    <a:lnTo>
                      <a:pt x="10578" y="488"/>
                    </a:lnTo>
                    <a:cubicBezTo>
                      <a:pt x="10440" y="756"/>
                      <a:pt x="9279" y="3079"/>
                      <a:pt x="7998" y="5651"/>
                    </a:cubicBezTo>
                    <a:cubicBezTo>
                      <a:pt x="5088" y="11494"/>
                      <a:pt x="5308" y="11055"/>
                      <a:pt x="3875" y="13951"/>
                    </a:cubicBezTo>
                    <a:cubicBezTo>
                      <a:pt x="3213" y="15289"/>
                      <a:pt x="2648" y="16420"/>
                      <a:pt x="2620" y="16464"/>
                    </a:cubicBezTo>
                    <a:cubicBezTo>
                      <a:pt x="2552" y="16572"/>
                      <a:pt x="2471" y="16731"/>
                      <a:pt x="1232" y="19218"/>
                    </a:cubicBezTo>
                    <a:cubicBezTo>
                      <a:pt x="724" y="20237"/>
                      <a:pt x="287" y="21097"/>
                      <a:pt x="145" y="21361"/>
                    </a:cubicBezTo>
                    <a:cubicBezTo>
                      <a:pt x="136" y="21389"/>
                      <a:pt x="121" y="21420"/>
                      <a:pt x="94" y="21459"/>
                    </a:cubicBezTo>
                    <a:lnTo>
                      <a:pt x="83" y="21475"/>
                    </a:lnTo>
                    <a:lnTo>
                      <a:pt x="0" y="21595"/>
                    </a:lnTo>
                    <a:lnTo>
                      <a:pt x="125" y="21600"/>
                    </a:lnTo>
                    <a:lnTo>
                      <a:pt x="21415" y="21600"/>
                    </a:lnTo>
                    <a:cubicBezTo>
                      <a:pt x="21538" y="21589"/>
                      <a:pt x="21595" y="21573"/>
                      <a:pt x="21600" y="21549"/>
                    </a:cubicBezTo>
                    <a:lnTo>
                      <a:pt x="21546" y="21451"/>
                    </a:lnTo>
                    <a:cubicBezTo>
                      <a:pt x="21500" y="21369"/>
                      <a:pt x="21114" y="20586"/>
                      <a:pt x="20690" y="19709"/>
                    </a:cubicBezTo>
                    <a:cubicBezTo>
                      <a:pt x="20266" y="18832"/>
                      <a:pt x="19722" y="17724"/>
                      <a:pt x="19480" y="17248"/>
                    </a:cubicBezTo>
                    <a:cubicBezTo>
                      <a:pt x="19239" y="16772"/>
                      <a:pt x="18478" y="15251"/>
                      <a:pt x="17789" y="13869"/>
                    </a:cubicBezTo>
                    <a:cubicBezTo>
                      <a:pt x="16110" y="10501"/>
                      <a:pt x="16230" y="10741"/>
                      <a:pt x="14043" y="6381"/>
                    </a:cubicBezTo>
                    <a:cubicBezTo>
                      <a:pt x="12985" y="4270"/>
                      <a:pt x="11827" y="1971"/>
                      <a:pt x="11472" y="1271"/>
                    </a:cubicBezTo>
                    <a:lnTo>
                      <a:pt x="10827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outerShdw blurRad="355600" rotWithShape="0">
                  <a:srgbClr val="000000">
                    <a:alpha val="75000"/>
                  </a:srgbClr>
                </a:outerShdw>
              </a:effectLst>
            </p:spPr>
          </p:pic>
          <p:pic>
            <p:nvPicPr>
              <p:cNvPr id="786" name="Screen Shot 2019-08-21 at 13.37.02.png" descr="Screen Shot 2019-08-21 at 13.37.02.png"/>
              <p:cNvPicPr>
                <a:picLocks noChangeAspect="1"/>
              </p:cNvPicPr>
              <p:nvPr/>
            </p:nvPicPr>
            <p:blipFill>
              <a:blip r:embed="rId3" cstate="email">
                <a:alphaModFix amt="82456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08375" y="102832"/>
                <a:ext cx="2481295" cy="2579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8" h="21521" extrusionOk="0">
                    <a:moveTo>
                      <a:pt x="10696" y="1"/>
                    </a:moveTo>
                    <a:cubicBezTo>
                      <a:pt x="10586" y="122"/>
                      <a:pt x="5636" y="10070"/>
                      <a:pt x="1152" y="19180"/>
                    </a:cubicBezTo>
                    <a:lnTo>
                      <a:pt x="0" y="21521"/>
                    </a:lnTo>
                    <a:lnTo>
                      <a:pt x="10817" y="21521"/>
                    </a:lnTo>
                    <a:cubicBezTo>
                      <a:pt x="16766" y="21521"/>
                      <a:pt x="21600" y="21458"/>
                      <a:pt x="21558" y="21382"/>
                    </a:cubicBezTo>
                    <a:cubicBezTo>
                      <a:pt x="21515" y="21306"/>
                      <a:pt x="19083" y="16432"/>
                      <a:pt x="16154" y="10551"/>
                    </a:cubicBezTo>
                    <a:cubicBezTo>
                      <a:pt x="13226" y="4669"/>
                      <a:pt x="10769" y="-79"/>
                      <a:pt x="10696" y="1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7" name="Screen Shot 2019-08-21 at 13.37.16.png" descr="Screen Shot 2019-08-21 at 13.37.16.png"/>
              <p:cNvPicPr>
                <a:picLocks noChangeAspect="1"/>
              </p:cNvPicPr>
              <p:nvPr/>
            </p:nvPicPr>
            <p:blipFill>
              <a:blip r:embed="rId4" cstate="email">
                <a:alphaModFix amt="83275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31031" y="2732147"/>
                <a:ext cx="3813176" cy="1328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75" y="0"/>
                    </a:moveTo>
                    <a:lnTo>
                      <a:pt x="3217" y="2252"/>
                    </a:lnTo>
                    <a:cubicBezTo>
                      <a:pt x="3021" y="3490"/>
                      <a:pt x="2212" y="8353"/>
                      <a:pt x="1416" y="13056"/>
                    </a:cubicBezTo>
                    <a:lnTo>
                      <a:pt x="0" y="21413"/>
                    </a:lnTo>
                    <a:cubicBezTo>
                      <a:pt x="78" y="21487"/>
                      <a:pt x="821" y="21550"/>
                      <a:pt x="1843" y="21600"/>
                    </a:cubicBezTo>
                    <a:lnTo>
                      <a:pt x="10787" y="21600"/>
                    </a:lnTo>
                    <a:cubicBezTo>
                      <a:pt x="16735" y="21600"/>
                      <a:pt x="21600" y="21511"/>
                      <a:pt x="21600" y="21406"/>
                    </a:cubicBezTo>
                    <a:cubicBezTo>
                      <a:pt x="21600" y="21302"/>
                      <a:pt x="20804" y="16445"/>
                      <a:pt x="19831" y="10610"/>
                    </a:cubicBezTo>
                    <a:lnTo>
                      <a:pt x="18061" y="0"/>
                    </a:lnTo>
                    <a:lnTo>
                      <a:pt x="10818" y="0"/>
                    </a:lnTo>
                    <a:lnTo>
                      <a:pt x="3575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789" name="DATA"/>
            <p:cNvSpPr txBox="1"/>
            <p:nvPr/>
          </p:nvSpPr>
          <p:spPr>
            <a:xfrm>
              <a:off x="2044641" y="3163594"/>
              <a:ext cx="998760" cy="531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DATA</a:t>
              </a:r>
            </a:p>
          </p:txBody>
        </p:sp>
        <p:sp>
          <p:nvSpPr>
            <p:cNvPr id="790" name="SUPPLY"/>
            <p:cNvSpPr txBox="1"/>
            <p:nvPr/>
          </p:nvSpPr>
          <p:spPr>
            <a:xfrm>
              <a:off x="1872476" y="4437664"/>
              <a:ext cx="1343091" cy="5317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SUPPLY</a:t>
              </a:r>
            </a:p>
          </p:txBody>
        </p:sp>
        <p:sp>
          <p:nvSpPr>
            <p:cNvPr id="791" name="CREATIVES"/>
            <p:cNvSpPr txBox="1"/>
            <p:nvPr/>
          </p:nvSpPr>
          <p:spPr>
            <a:xfrm>
              <a:off x="1560218" y="1967078"/>
              <a:ext cx="1967606" cy="5317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CREATIVES</a:t>
              </a:r>
            </a:p>
          </p:txBody>
        </p:sp>
      </p:grpSp>
      <p:sp>
        <p:nvSpPr>
          <p:cNvPr id="793" name="Line"/>
          <p:cNvSpPr/>
          <p:nvPr/>
        </p:nvSpPr>
        <p:spPr>
          <a:xfrm flipH="1">
            <a:off x="5035258" y="2464581"/>
            <a:ext cx="841687" cy="1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94" name="Line"/>
          <p:cNvSpPr/>
          <p:nvPr/>
        </p:nvSpPr>
        <p:spPr>
          <a:xfrm flipH="1">
            <a:off x="5035258" y="4239731"/>
            <a:ext cx="841687" cy="1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95" name="Line"/>
          <p:cNvSpPr/>
          <p:nvPr/>
        </p:nvSpPr>
        <p:spPr>
          <a:xfrm flipH="1">
            <a:off x="5008518" y="5995374"/>
            <a:ext cx="841687" cy="1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96" name="Line"/>
          <p:cNvSpPr/>
          <p:nvPr/>
        </p:nvSpPr>
        <p:spPr>
          <a:xfrm flipV="1">
            <a:off x="5872429" y="2471058"/>
            <a:ext cx="1" cy="3537346"/>
          </a:xfrm>
          <a:prstGeom prst="line">
            <a:avLst/>
          </a:prstGeom>
          <a:ln w="38100">
            <a:solidFill>
              <a:srgbClr val="E5E5E5"/>
            </a:solidFill>
            <a:miter lim="400000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97" name="Line"/>
          <p:cNvSpPr/>
          <p:nvPr/>
        </p:nvSpPr>
        <p:spPr>
          <a:xfrm>
            <a:off x="10521192" y="1915388"/>
            <a:ext cx="770811" cy="1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98" name="Line"/>
          <p:cNvSpPr/>
          <p:nvPr/>
        </p:nvSpPr>
        <p:spPr>
          <a:xfrm>
            <a:off x="10490706" y="4485582"/>
            <a:ext cx="770811" cy="1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99" name="Line"/>
          <p:cNvSpPr/>
          <p:nvPr/>
        </p:nvSpPr>
        <p:spPr>
          <a:xfrm>
            <a:off x="9478088" y="3184343"/>
            <a:ext cx="1043391" cy="1"/>
          </a:xfrm>
          <a:prstGeom prst="line">
            <a:avLst/>
          </a:prstGeom>
          <a:ln w="38100">
            <a:solidFill>
              <a:srgbClr val="E5E5E5"/>
            </a:solidFill>
            <a:miter lim="400000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0" name="Line"/>
          <p:cNvSpPr/>
          <p:nvPr/>
        </p:nvSpPr>
        <p:spPr>
          <a:xfrm flipV="1">
            <a:off x="10509756" y="1915650"/>
            <a:ext cx="1" cy="2550502"/>
          </a:xfrm>
          <a:prstGeom prst="line">
            <a:avLst/>
          </a:prstGeom>
          <a:ln w="38100">
            <a:solidFill>
              <a:srgbClr val="E5E5E5"/>
            </a:solidFill>
            <a:miter lim="400000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1" name="Line"/>
          <p:cNvSpPr/>
          <p:nvPr/>
        </p:nvSpPr>
        <p:spPr>
          <a:xfrm flipH="1">
            <a:off x="5803839" y="4237607"/>
            <a:ext cx="1043391" cy="1"/>
          </a:xfrm>
          <a:prstGeom prst="line">
            <a:avLst/>
          </a:prstGeom>
          <a:ln w="38100">
            <a:solidFill>
              <a:srgbClr val="E5E5E5"/>
            </a:solidFill>
            <a:miter lim="400000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2" name="Line"/>
          <p:cNvSpPr/>
          <p:nvPr/>
        </p:nvSpPr>
        <p:spPr>
          <a:xfrm>
            <a:off x="3731131" y="7169673"/>
            <a:ext cx="9386405" cy="1"/>
          </a:xfrm>
          <a:prstGeom prst="line">
            <a:avLst/>
          </a:prstGeom>
          <a:ln w="38100">
            <a:solidFill>
              <a:srgbClr val="E5E5E5"/>
            </a:solidFill>
            <a:miter lim="400000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3" name="Line"/>
          <p:cNvSpPr/>
          <p:nvPr/>
        </p:nvSpPr>
        <p:spPr>
          <a:xfrm>
            <a:off x="8424333" y="7175954"/>
            <a:ext cx="1" cy="624955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4" name="Line"/>
          <p:cNvSpPr/>
          <p:nvPr/>
        </p:nvSpPr>
        <p:spPr>
          <a:xfrm>
            <a:off x="3742266" y="7175954"/>
            <a:ext cx="1" cy="624955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5" name="Line"/>
          <p:cNvSpPr/>
          <p:nvPr/>
        </p:nvSpPr>
        <p:spPr>
          <a:xfrm>
            <a:off x="13106399" y="7175954"/>
            <a:ext cx="1" cy="624955"/>
          </a:xfrm>
          <a:prstGeom prst="line">
            <a:avLst/>
          </a:prstGeom>
          <a:ln w="38100">
            <a:solidFill>
              <a:srgbClr val="E5E5E5"/>
            </a:solidFill>
            <a:miter lim="400000"/>
            <a:tailEnd type="triangle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6" name="Line"/>
          <p:cNvSpPr/>
          <p:nvPr/>
        </p:nvSpPr>
        <p:spPr>
          <a:xfrm>
            <a:off x="8424332" y="6700984"/>
            <a:ext cx="1" cy="596595"/>
          </a:xfrm>
          <a:prstGeom prst="line">
            <a:avLst/>
          </a:prstGeom>
          <a:ln w="38100">
            <a:solidFill>
              <a:srgbClr val="E5E5E5"/>
            </a:solidFill>
            <a:miter lim="400000"/>
          </a:ln>
        </p:spPr>
        <p:txBody>
          <a:bodyPr lIns="45719" rIns="45719"/>
          <a:lstStyle/>
          <a:p>
            <a:pPr algn="l" defTabSz="1828433">
              <a:defRPr sz="36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07" name="ESKIMI SOLUTIONS STACK"/>
          <p:cNvSpPr txBox="1"/>
          <p:nvPr/>
        </p:nvSpPr>
        <p:spPr>
          <a:xfrm>
            <a:off x="3725183" y="252187"/>
            <a:ext cx="912737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defTabSz="1218955">
              <a:defRPr sz="5000" b="1" spc="294">
                <a:solidFill>
                  <a:srgbClr val="702DC1"/>
                </a:solidFill>
              </a:defRPr>
            </a:lvl1pPr>
          </a:lstStyle>
          <a:p>
            <a:r>
              <a:rPr lang="en-US" dirty="0">
                <a:solidFill>
                  <a:srgbClr val="0D7D7A"/>
                </a:solidFill>
              </a:rPr>
              <a:t>CAUDI</a:t>
            </a:r>
            <a:r>
              <a:rPr dirty="0">
                <a:solidFill>
                  <a:srgbClr val="0D7D7A"/>
                </a:solidFill>
              </a:rPr>
              <a:t> SOLUTIONS STACK</a:t>
            </a: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338A8F56-ED4A-46CA-8C3F-94012A6D19FD}"/>
              </a:ext>
            </a:extLst>
          </p:cNvPr>
          <p:cNvSpPr/>
          <p:nvPr/>
        </p:nvSpPr>
        <p:spPr>
          <a:xfrm>
            <a:off x="7662702" y="1056025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28BEC6-A175-43CA-9C46-F436BF198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072" y="8618912"/>
            <a:ext cx="1708929" cy="4302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"/>
          <p:cNvSpPr/>
          <p:nvPr/>
        </p:nvSpPr>
        <p:spPr>
          <a:xfrm flipH="1">
            <a:off x="5475763" y="-1"/>
            <a:ext cx="10780237" cy="914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2249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811" name="SUPPLY"/>
          <p:cNvSpPr txBox="1"/>
          <p:nvPr/>
        </p:nvSpPr>
        <p:spPr>
          <a:xfrm>
            <a:off x="847841" y="6655806"/>
            <a:ext cx="3231654" cy="963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218955">
              <a:lnSpc>
                <a:spcPts val="8200"/>
              </a:lnSpc>
              <a:defRPr sz="6000" b="1" spc="200">
                <a:solidFill>
                  <a:srgbClr val="6237A6"/>
                </a:solidFill>
              </a:defRPr>
            </a:lvl1pPr>
          </a:lstStyle>
          <a:p>
            <a:r>
              <a:rPr dirty="0">
                <a:solidFill>
                  <a:srgbClr val="0D7D7A"/>
                </a:solidFill>
              </a:rPr>
              <a:t>SUPPLY</a:t>
            </a:r>
          </a:p>
        </p:txBody>
      </p:sp>
      <p:sp>
        <p:nvSpPr>
          <p:cNvPr id="812" name="Line"/>
          <p:cNvSpPr/>
          <p:nvPr/>
        </p:nvSpPr>
        <p:spPr>
          <a:xfrm>
            <a:off x="848252" y="7736999"/>
            <a:ext cx="909694" cy="1"/>
          </a:xfrm>
          <a:prstGeom prst="line">
            <a:avLst/>
          </a:prstGeom>
          <a:ln w="25400">
            <a:solidFill>
              <a:srgbClr val="0D7D7A"/>
            </a:solidFill>
            <a:miter/>
          </a:ln>
        </p:spPr>
        <p:txBody>
          <a:bodyPr lIns="30479" tIns="30479" rIns="30479" bIns="30479"/>
          <a:lstStyle/>
          <a:p>
            <a:pPr algn="l" defTabSz="1218955">
              <a:defRPr sz="2400">
                <a:solidFill>
                  <a:srgbClr val="B4B4B4"/>
                </a:solidFill>
              </a:defRPr>
            </a:pPr>
            <a:endParaRPr/>
          </a:p>
        </p:txBody>
      </p:sp>
      <p:pic>
        <p:nvPicPr>
          <p:cNvPr id="813" name="laptop.jpg" descr="laptop.jpg"/>
          <p:cNvPicPr>
            <a:picLocks noChangeAspect="1"/>
          </p:cNvPicPr>
          <p:nvPr/>
        </p:nvPicPr>
        <p:blipFill>
          <a:blip r:embed="rId2" cstate="email">
            <a:alphaModFix amt="9004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63" y="-1"/>
            <a:ext cx="10780316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14" name="Screen Shot 2019-08-20 at 13.43.27.png" descr="Screen Shot 2019-08-20 at 13.43.27.png"/>
          <p:cNvPicPr>
            <a:picLocks noChangeAspect="1"/>
          </p:cNvPicPr>
          <p:nvPr/>
        </p:nvPicPr>
        <p:blipFill>
          <a:blip r:embed="rId3" cstate="email">
            <a:alphaModFix amt="6133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5723" y="0"/>
            <a:ext cx="10780317" cy="914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35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15" name="Shape"/>
          <p:cNvSpPr/>
          <p:nvPr/>
        </p:nvSpPr>
        <p:spPr>
          <a:xfrm>
            <a:off x="5470443" y="-29070"/>
            <a:ext cx="10790877" cy="9202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12"/>
                </a:lnTo>
                <a:lnTo>
                  <a:pt x="9405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EE06">
                  <a:alpha val="20888"/>
                </a:srgbClr>
              </a:gs>
              <a:gs pos="7240">
                <a:srgbClr val="E7B51F">
                  <a:alpha val="30435"/>
                </a:srgbClr>
              </a:gs>
              <a:gs pos="14078">
                <a:srgbClr val="E77C39">
                  <a:alpha val="39983"/>
                </a:srgbClr>
              </a:gs>
              <a:gs pos="30000">
                <a:srgbClr val="E86D60">
                  <a:alpha val="47456"/>
                </a:srgbClr>
              </a:gs>
              <a:gs pos="46391">
                <a:srgbClr val="E85D87">
                  <a:alpha val="54929"/>
                </a:srgbClr>
              </a:gs>
              <a:gs pos="63027">
                <a:srgbClr val="CB41BD">
                  <a:alpha val="54929"/>
                </a:srgbClr>
              </a:gs>
              <a:gs pos="75232">
                <a:srgbClr val="AE26F4">
                  <a:alpha val="54929"/>
                </a:srgbClr>
              </a:gs>
              <a:gs pos="100000">
                <a:srgbClr val="7D23F6">
                  <a:alpha val="49126"/>
                </a:srgbClr>
              </a:gs>
              <a:gs pos="100000">
                <a:srgbClr val="4D20F7">
                  <a:alpha val="43324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30479" tIns="30479" rIns="30479" bIns="30479" anchor="ctr"/>
          <a:lstStyle/>
          <a:p>
            <a:pPr defTabSz="1218955">
              <a:defRPr sz="2400" b="1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3E0C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911</Words>
  <Application>Microsoft Macintosh PowerPoint</Application>
  <PresentationFormat>Custom</PresentationFormat>
  <Paragraphs>236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Gill Sans</vt:lpstr>
      <vt:lpstr>Google Sans Text</vt:lpstr>
      <vt:lpstr>Helvetica Neue Medium</vt:lpstr>
      <vt:lpstr>Lucida Grande</vt:lpstr>
      <vt:lpstr>Montserrat Bold</vt:lpstr>
      <vt:lpstr>Montserrat Regular</vt:lpstr>
      <vt:lpstr>Open Sans</vt:lpstr>
      <vt:lpstr>Open Sans Semibold</vt:lpstr>
      <vt:lpstr>Times New Roman</vt:lpstr>
      <vt:lpstr>Trebuchet MS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</dc:creator>
  <cp:lastModifiedBy>Richard Dagher</cp:lastModifiedBy>
  <cp:revision>30</cp:revision>
  <dcterms:modified xsi:type="dcterms:W3CDTF">2023-03-27T15:17:51Z</dcterms:modified>
</cp:coreProperties>
</file>